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6"/>
  </p:notesMasterIdLst>
  <p:sldIdLst>
    <p:sldId id="256" r:id="rId5"/>
    <p:sldId id="257" r:id="rId6"/>
    <p:sldId id="258" r:id="rId7"/>
    <p:sldId id="261" r:id="rId8"/>
    <p:sldId id="260" r:id="rId9"/>
    <p:sldId id="263" r:id="rId10"/>
    <p:sldId id="264" r:id="rId11"/>
    <p:sldId id="270" r:id="rId12"/>
    <p:sldId id="619" r:id="rId13"/>
    <p:sldId id="399" r:id="rId14"/>
    <p:sldId id="271" r:id="rId15"/>
  </p:sldIdLst>
  <p:sldSz cx="18288000" cy="10287000"/>
  <p:notesSz cx="6858000" cy="9144000"/>
  <p:embeddedFontLst>
    <p:embeddedFont>
      <p:font typeface="ＭＳ Ｐゴシック" panose="020B0600070205080204" pitchFamily="34" charset="-128"/>
      <p:regular r:id="rId17"/>
    </p:embeddedFont>
    <p:embeddedFont>
      <p:font typeface="Univers" panose="020B0503020202020204" pitchFamily="34" charset="0"/>
      <p:regular r:id="rId18"/>
      <p:bold r:id="rId19"/>
    </p:embeddedFont>
    <p:embeddedFont>
      <p:font typeface="Univers Bold" panose="020B07030305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A88657-1752-47BB-920C-30A4998164EB}" v="5" dt="2025-11-21T15:40:23.5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72050" autoAdjust="0"/>
  </p:normalViewPr>
  <p:slideViewPr>
    <p:cSldViewPr>
      <p:cViewPr varScale="1">
        <p:scale>
          <a:sx n="31" d="100"/>
          <a:sy n="31" d="100"/>
        </p:scale>
        <p:origin x="62" y="1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7B31E1-0457-4ED9-A086-632F5264DF45}" type="datetimeFigureOut">
              <a:rPr lang="de-CH" smtClean="0"/>
              <a:t>21.06.2026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97A7D-F208-4695-A6F4-D091DE2F5B1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96292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97A7D-F208-4695-A6F4-D091DE2F5B1B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7976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35EC9-525E-43EE-B10F-8BFCF33C3437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82622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mmerierung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>
            <a:spLocks noGrp="1"/>
          </p:cNvSpPr>
          <p:nvPr>
            <p:ph idx="12"/>
          </p:nvPr>
        </p:nvSpPr>
        <p:spPr>
          <a:xfrm>
            <a:off x="905555" y="2612262"/>
            <a:ext cx="16718400" cy="5831681"/>
          </a:xfrm>
        </p:spPr>
        <p:txBody>
          <a:bodyPr/>
          <a:lstStyle>
            <a:lvl1pPr marL="638109" indent="-638109">
              <a:spcBef>
                <a:spcPts val="1703"/>
              </a:spcBef>
              <a:buFont typeface="+mj-lt"/>
              <a:buAutoNum type="arabicPeriod"/>
              <a:defRPr/>
            </a:lvl1pPr>
            <a:lvl2pPr marL="638109" indent="-638109">
              <a:buFont typeface="+mj-lt"/>
              <a:buAutoNum type="arabicPeriod"/>
              <a:defRPr/>
            </a:lvl2pPr>
            <a:lvl3pPr marL="638109" indent="-638109">
              <a:buFont typeface="+mj-lt"/>
              <a:buAutoNum type="arabicPeriod"/>
              <a:defRPr/>
            </a:lvl3pPr>
            <a:lvl4pPr marL="638109" indent="-638109">
              <a:buFont typeface="+mj-lt"/>
              <a:buAutoNum type="arabicPeriod"/>
              <a:defRPr/>
            </a:lvl4pPr>
            <a:lvl5pPr marL="638109" indent="-638109">
              <a:buFont typeface="+mj-lt"/>
              <a:buAutoNum type="arabicPeriod"/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885092" y="656195"/>
            <a:ext cx="16718400" cy="1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b="0"/>
            </a:lvl1pPr>
          </a:lstStyle>
          <a:p>
            <a:pPr lv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Fußzeilenplatzhalter 6"/>
          <p:cNvSpPr>
            <a:spLocks noGrp="1"/>
          </p:cNvSpPr>
          <p:nvPr>
            <p:ph type="ftr" sz="quarter" idx="14"/>
          </p:nvPr>
        </p:nvSpPr>
        <p:spPr>
          <a:xfrm>
            <a:off x="901705" y="9715514"/>
            <a:ext cx="7776000" cy="36290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((Dokumentname – Datum))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4661065" y="9724087"/>
            <a:ext cx="3127374" cy="391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1043" tIns="40522" rIns="81043" bIns="40522" numCol="1" anchor="t" anchorCtr="0" compatLnSpc="1">
            <a:prstTxWarp prst="textNoShape">
              <a:avLst/>
            </a:prstTxWarp>
          </a:bodyPr>
          <a:lstStyle>
            <a:lvl1pPr algn="r">
              <a:defRPr sz="1600"/>
            </a:lvl1pPr>
          </a:lstStyle>
          <a:p>
            <a:fld id="{651D5EBE-6748-4279-8758-2A9A88BA977F}" type="slidenum">
              <a:rPr lang="de-DE" altLang="de-DE"/>
              <a:pPr/>
              <a:t>‹Nr.›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988473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1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7.png"/><Relationship Id="rId7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8609452"/>
          </a:xfrm>
          <a:custGeom>
            <a:avLst/>
            <a:gdLst/>
            <a:ahLst/>
            <a:cxnLst/>
            <a:rect l="l" t="t" r="r" b="b"/>
            <a:pathLst>
              <a:path w="18288000" h="8609452">
                <a:moveTo>
                  <a:pt x="0" y="0"/>
                </a:moveTo>
                <a:lnTo>
                  <a:pt x="18288000" y="0"/>
                </a:lnTo>
                <a:lnTo>
                  <a:pt x="18288000" y="8609452"/>
                </a:lnTo>
                <a:lnTo>
                  <a:pt x="0" y="860945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82737" t="-47760" r="-18950" b="-138031"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3" name="Freeform 3"/>
          <p:cNvSpPr/>
          <p:nvPr/>
        </p:nvSpPr>
        <p:spPr>
          <a:xfrm>
            <a:off x="4157277" y="2077553"/>
            <a:ext cx="9973446" cy="3603574"/>
          </a:xfrm>
          <a:custGeom>
            <a:avLst/>
            <a:gdLst/>
            <a:ahLst/>
            <a:cxnLst/>
            <a:rect l="l" t="t" r="r" b="b"/>
            <a:pathLst>
              <a:path w="9973446" h="3603574">
                <a:moveTo>
                  <a:pt x="0" y="0"/>
                </a:moveTo>
                <a:lnTo>
                  <a:pt x="9973446" y="0"/>
                </a:lnTo>
                <a:lnTo>
                  <a:pt x="9973446" y="3603574"/>
                </a:lnTo>
                <a:lnTo>
                  <a:pt x="0" y="360357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grpSp>
        <p:nvGrpSpPr>
          <p:cNvPr id="4" name="Group 4"/>
          <p:cNvGrpSpPr/>
          <p:nvPr/>
        </p:nvGrpSpPr>
        <p:grpSpPr>
          <a:xfrm>
            <a:off x="0" y="8632045"/>
            <a:ext cx="18288000" cy="1654955"/>
            <a:chOff x="0" y="0"/>
            <a:chExt cx="4492874" cy="40657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492874" cy="406578"/>
            </a:xfrm>
            <a:custGeom>
              <a:avLst/>
              <a:gdLst/>
              <a:ahLst/>
              <a:cxnLst/>
              <a:rect l="l" t="t" r="r" b="b"/>
              <a:pathLst>
                <a:path w="4492874" h="406578">
                  <a:moveTo>
                    <a:pt x="0" y="0"/>
                  </a:moveTo>
                  <a:lnTo>
                    <a:pt x="4492874" y="0"/>
                  </a:lnTo>
                  <a:lnTo>
                    <a:pt x="4492874" y="406578"/>
                  </a:lnTo>
                  <a:lnTo>
                    <a:pt x="0" y="4065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de-CH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4492874" cy="425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98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028700" y="8916121"/>
            <a:ext cx="3695419" cy="1041617"/>
          </a:xfrm>
          <a:custGeom>
            <a:avLst/>
            <a:gdLst/>
            <a:ahLst/>
            <a:cxnLst/>
            <a:rect l="l" t="t" r="r" b="b"/>
            <a:pathLst>
              <a:path w="3695419" h="1041617">
                <a:moveTo>
                  <a:pt x="0" y="0"/>
                </a:moveTo>
                <a:lnTo>
                  <a:pt x="3695419" y="0"/>
                </a:lnTo>
                <a:lnTo>
                  <a:pt x="3695419" y="1041617"/>
                </a:lnTo>
                <a:lnTo>
                  <a:pt x="0" y="104161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8" name="Freeform 8"/>
          <p:cNvSpPr/>
          <p:nvPr/>
        </p:nvSpPr>
        <p:spPr>
          <a:xfrm>
            <a:off x="7682173" y="9119291"/>
            <a:ext cx="2923654" cy="838447"/>
          </a:xfrm>
          <a:custGeom>
            <a:avLst/>
            <a:gdLst/>
            <a:ahLst/>
            <a:cxnLst/>
            <a:rect l="l" t="t" r="r" b="b"/>
            <a:pathLst>
              <a:path w="2923654" h="838447">
                <a:moveTo>
                  <a:pt x="0" y="0"/>
                </a:moveTo>
                <a:lnTo>
                  <a:pt x="2923654" y="0"/>
                </a:lnTo>
                <a:lnTo>
                  <a:pt x="2923654" y="838447"/>
                </a:lnTo>
                <a:lnTo>
                  <a:pt x="0" y="83844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grpSp>
        <p:nvGrpSpPr>
          <p:cNvPr id="9" name="Group 9"/>
          <p:cNvGrpSpPr/>
          <p:nvPr/>
        </p:nvGrpSpPr>
        <p:grpSpPr>
          <a:xfrm>
            <a:off x="4157277" y="6241359"/>
            <a:ext cx="9973446" cy="921547"/>
            <a:chOff x="0" y="0"/>
            <a:chExt cx="1055155" cy="9749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55155" cy="97496"/>
            </a:xfrm>
            <a:custGeom>
              <a:avLst/>
              <a:gdLst/>
              <a:ahLst/>
              <a:cxnLst/>
              <a:rect l="l" t="t" r="r" b="b"/>
              <a:pathLst>
                <a:path w="1055155" h="97496">
                  <a:moveTo>
                    <a:pt x="0" y="0"/>
                  </a:moveTo>
                  <a:lnTo>
                    <a:pt x="1055155" y="0"/>
                  </a:lnTo>
                  <a:lnTo>
                    <a:pt x="1055155" y="97496"/>
                  </a:lnTo>
                  <a:lnTo>
                    <a:pt x="0" y="97496"/>
                  </a:lnTo>
                  <a:close/>
                </a:path>
              </a:pathLst>
            </a:custGeom>
            <a:solidFill>
              <a:srgbClr val="0088CB"/>
            </a:solidFill>
          </p:spPr>
          <p:txBody>
            <a:bodyPr/>
            <a:lstStyle/>
            <a:p>
              <a:endParaRPr lang="de-CH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85725"/>
              <a:ext cx="1055155" cy="183221"/>
            </a:xfrm>
            <a:prstGeom prst="rect">
              <a:avLst/>
            </a:prstGeom>
          </p:spPr>
          <p:txBody>
            <a:bodyPr lIns="39096" tIns="39096" rIns="39096" bIns="39096" rtlCol="0" anchor="ctr"/>
            <a:lstStyle/>
            <a:p>
              <a:pPr algn="ctr">
                <a:lnSpc>
                  <a:spcPts val="646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4202363" y="6213692"/>
            <a:ext cx="9883274" cy="949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 b="1">
                <a:solidFill>
                  <a:srgbClr val="FFFFFF"/>
                </a:solidFill>
                <a:latin typeface="Univers Bold"/>
                <a:ea typeface="Univers Bold"/>
                <a:cs typeface="Univers Bold"/>
                <a:sym typeface="Univers Bold"/>
              </a:rPr>
              <a:t>Für einen starken Vereinssport</a:t>
            </a:r>
          </a:p>
        </p:txBody>
      </p:sp>
      <p:pic>
        <p:nvPicPr>
          <p:cNvPr id="17" name="Grafik 16" descr="Ein Bild, das Schrift, Grafiken, Grafikdesign, Text enthält.&#10;&#10;KI-generierte Inhalte können fehlerhaft sein.">
            <a:extLst>
              <a:ext uri="{FF2B5EF4-FFF2-40B4-BE49-F238E27FC236}">
                <a16:creationId xmlns:a16="http://schemas.microsoft.com/office/drawing/2014/main" id="{A52DBFF3-38B5-984F-7B34-5FC2815B0A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200" y="9034647"/>
            <a:ext cx="4651448" cy="8135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628" b="-5371"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3" name="AutoShape 3"/>
          <p:cNvSpPr/>
          <p:nvPr/>
        </p:nvSpPr>
        <p:spPr>
          <a:xfrm>
            <a:off x="-113010" y="7417945"/>
            <a:ext cx="18401010" cy="2869058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de-CH"/>
          </a:p>
        </p:txBody>
      </p:sp>
      <p:sp>
        <p:nvSpPr>
          <p:cNvPr id="4" name="AutoShape 4"/>
          <p:cNvSpPr/>
          <p:nvPr/>
        </p:nvSpPr>
        <p:spPr>
          <a:xfrm>
            <a:off x="1037902" y="6279169"/>
            <a:ext cx="7995686" cy="4007834"/>
          </a:xfrm>
          <a:prstGeom prst="rect">
            <a:avLst/>
          </a:prstGeom>
          <a:solidFill>
            <a:srgbClr val="0088CB"/>
          </a:solidFill>
        </p:spPr>
        <p:txBody>
          <a:bodyPr/>
          <a:lstStyle/>
          <a:p>
            <a:endParaRPr lang="de-CH"/>
          </a:p>
        </p:txBody>
      </p:sp>
      <p:sp>
        <p:nvSpPr>
          <p:cNvPr id="5" name="Freeform 5"/>
          <p:cNvSpPr/>
          <p:nvPr/>
        </p:nvSpPr>
        <p:spPr>
          <a:xfrm>
            <a:off x="1545506" y="7527629"/>
            <a:ext cx="1510913" cy="1510913"/>
          </a:xfrm>
          <a:custGeom>
            <a:avLst/>
            <a:gdLst/>
            <a:ahLst/>
            <a:cxnLst/>
            <a:rect l="l" t="t" r="r" b="b"/>
            <a:pathLst>
              <a:path w="1510913" h="1510913">
                <a:moveTo>
                  <a:pt x="0" y="0"/>
                </a:moveTo>
                <a:lnTo>
                  <a:pt x="1510913" y="0"/>
                </a:lnTo>
                <a:lnTo>
                  <a:pt x="1510913" y="1510913"/>
                </a:lnTo>
                <a:lnTo>
                  <a:pt x="0" y="151091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6" name="Freeform 6"/>
          <p:cNvSpPr/>
          <p:nvPr/>
        </p:nvSpPr>
        <p:spPr>
          <a:xfrm>
            <a:off x="14280209" y="6547148"/>
            <a:ext cx="3458175" cy="3458175"/>
          </a:xfrm>
          <a:custGeom>
            <a:avLst/>
            <a:gdLst/>
            <a:ahLst/>
            <a:cxnLst/>
            <a:rect l="l" t="t" r="r" b="b"/>
            <a:pathLst>
              <a:path w="3458175" h="3458175">
                <a:moveTo>
                  <a:pt x="0" y="0"/>
                </a:moveTo>
                <a:lnTo>
                  <a:pt x="3458175" y="0"/>
                </a:lnTo>
                <a:lnTo>
                  <a:pt x="3458175" y="3458175"/>
                </a:lnTo>
                <a:lnTo>
                  <a:pt x="0" y="34581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7" name="Freeform 7"/>
          <p:cNvSpPr/>
          <p:nvPr/>
        </p:nvSpPr>
        <p:spPr>
          <a:xfrm>
            <a:off x="1753272" y="7856572"/>
            <a:ext cx="1095381" cy="853028"/>
          </a:xfrm>
          <a:custGeom>
            <a:avLst/>
            <a:gdLst/>
            <a:ahLst/>
            <a:cxnLst/>
            <a:rect l="l" t="t" r="r" b="b"/>
            <a:pathLst>
              <a:path w="1095381" h="853028">
                <a:moveTo>
                  <a:pt x="0" y="0"/>
                </a:moveTo>
                <a:lnTo>
                  <a:pt x="1095381" y="0"/>
                </a:lnTo>
                <a:lnTo>
                  <a:pt x="1095381" y="853028"/>
                </a:lnTo>
                <a:lnTo>
                  <a:pt x="0" y="85302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8" name="Freeform 8"/>
          <p:cNvSpPr/>
          <p:nvPr/>
        </p:nvSpPr>
        <p:spPr>
          <a:xfrm>
            <a:off x="14280209" y="6552557"/>
            <a:ext cx="3461055" cy="3461055"/>
          </a:xfrm>
          <a:custGeom>
            <a:avLst/>
            <a:gdLst/>
            <a:ahLst/>
            <a:cxnLst/>
            <a:rect l="l" t="t" r="r" b="b"/>
            <a:pathLst>
              <a:path w="3461055" h="3461055">
                <a:moveTo>
                  <a:pt x="0" y="0"/>
                </a:moveTo>
                <a:lnTo>
                  <a:pt x="3461055" y="0"/>
                </a:lnTo>
                <a:lnTo>
                  <a:pt x="3461055" y="3461055"/>
                </a:lnTo>
                <a:lnTo>
                  <a:pt x="0" y="34610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9" name="TextBox 9"/>
          <p:cNvSpPr txBox="1"/>
          <p:nvPr/>
        </p:nvSpPr>
        <p:spPr>
          <a:xfrm>
            <a:off x="3056418" y="6461423"/>
            <a:ext cx="5473404" cy="3547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5008" lvl="1" indent="-237504">
              <a:lnSpc>
                <a:spcPts val="3080"/>
              </a:lnSpc>
              <a:buFont typeface="Arial"/>
              <a:buChar char="•"/>
            </a:pPr>
            <a:r>
              <a:rPr lang="de-CH" sz="1950" dirty="0">
                <a:solidFill>
                  <a:srgbClr val="FFFFFF"/>
                </a:solidFill>
                <a:latin typeface="Univers"/>
                <a:ea typeface="Univers"/>
                <a:cs typeface="Univers"/>
                <a:sym typeface="Univers"/>
              </a:rPr>
              <a:t>Die </a:t>
            </a:r>
            <a:r>
              <a:rPr lang="de-CH" sz="1950" b="1" dirty="0">
                <a:solidFill>
                  <a:srgbClr val="FFFFFF"/>
                </a:solidFill>
                <a:latin typeface="Univers Bold"/>
                <a:ea typeface="Univers Bold"/>
                <a:cs typeface="Univers Bold"/>
                <a:sym typeface="Univers Bold"/>
              </a:rPr>
              <a:t>CSS </a:t>
            </a:r>
            <a:r>
              <a:rPr lang="de-CH" sz="1950" dirty="0">
                <a:solidFill>
                  <a:srgbClr val="FFFFFF"/>
                </a:solidFill>
                <a:latin typeface="Univers"/>
                <a:ea typeface="Univers"/>
                <a:cs typeface="Univers"/>
                <a:sym typeface="Univers"/>
              </a:rPr>
              <a:t>ist seit September 2025 Gesundheitspartnerin des ZKS</a:t>
            </a:r>
          </a:p>
          <a:p>
            <a:pPr marL="475008" lvl="1" indent="-237504">
              <a:lnSpc>
                <a:spcPts val="3080"/>
              </a:lnSpc>
              <a:buFont typeface="Arial"/>
              <a:buChar char="•"/>
            </a:pPr>
            <a:r>
              <a:rPr lang="de-CH" sz="1950" dirty="0">
                <a:solidFill>
                  <a:srgbClr val="FFFFFF"/>
                </a:solidFill>
                <a:latin typeface="Univers"/>
                <a:ea typeface="Univers"/>
                <a:cs typeface="Univers"/>
                <a:sym typeface="Univers"/>
              </a:rPr>
              <a:t>Ziel ist es, die</a:t>
            </a:r>
            <a:r>
              <a:rPr lang="de-CH" sz="1950" b="1" dirty="0">
                <a:solidFill>
                  <a:srgbClr val="FFFFFF"/>
                </a:solidFill>
                <a:latin typeface="Univers Bold"/>
                <a:ea typeface="Univers Bold"/>
                <a:cs typeface="Univers Bold"/>
                <a:sym typeface="Univers Bold"/>
              </a:rPr>
              <a:t> Gesundheitsprävention </a:t>
            </a:r>
            <a:r>
              <a:rPr lang="de-CH" sz="1950" dirty="0">
                <a:solidFill>
                  <a:srgbClr val="FFFFFF"/>
                </a:solidFill>
                <a:latin typeface="Univers"/>
                <a:ea typeface="Univers"/>
                <a:cs typeface="Univers"/>
                <a:sym typeface="Univers"/>
              </a:rPr>
              <a:t>zu fördern</a:t>
            </a:r>
          </a:p>
          <a:p>
            <a:pPr marL="475008" lvl="1" indent="-237504">
              <a:lnSpc>
                <a:spcPts val="3080"/>
              </a:lnSpc>
              <a:buFont typeface="Arial"/>
              <a:buChar char="•"/>
            </a:pPr>
            <a:r>
              <a:rPr lang="de-CH" sz="1950" dirty="0">
                <a:solidFill>
                  <a:srgbClr val="FFFFFF"/>
                </a:solidFill>
                <a:latin typeface="Univers"/>
                <a:ea typeface="Univers"/>
                <a:cs typeface="Univers"/>
                <a:sym typeface="Univers"/>
              </a:rPr>
              <a:t>Verbands- und Vereinsmitglieder profitieren von Vorteilen bei der CSS, darunter </a:t>
            </a:r>
            <a:r>
              <a:rPr lang="de-CH" sz="1950" b="1" dirty="0">
                <a:solidFill>
                  <a:srgbClr val="FFFFFF"/>
                </a:solidFill>
                <a:latin typeface="Univers Bold"/>
                <a:ea typeface="Univers Bold"/>
                <a:cs typeface="Univers Bold"/>
                <a:sym typeface="Univers Bold"/>
              </a:rPr>
              <a:t>Prämienrabatte </a:t>
            </a:r>
            <a:r>
              <a:rPr lang="de-CH" sz="1950" dirty="0">
                <a:solidFill>
                  <a:srgbClr val="FFFFFF"/>
                </a:solidFill>
                <a:latin typeface="Univers"/>
                <a:ea typeface="Univers"/>
                <a:cs typeface="Univers"/>
                <a:sym typeface="Univers"/>
              </a:rPr>
              <a:t>und </a:t>
            </a:r>
            <a:r>
              <a:rPr lang="de-CH" sz="1950" b="1" dirty="0">
                <a:solidFill>
                  <a:srgbClr val="FFFFFF"/>
                </a:solidFill>
                <a:latin typeface="Univers Bold"/>
                <a:ea typeface="Univers Bold"/>
                <a:cs typeface="Univers Bold"/>
                <a:sym typeface="Univers Bold"/>
              </a:rPr>
              <a:t>Beteiligungen an Vereinsmitgliedschaften</a:t>
            </a:r>
          </a:p>
          <a:p>
            <a:pPr marL="475008" lvl="1" indent="-237504">
              <a:lnSpc>
                <a:spcPts val="3080"/>
              </a:lnSpc>
              <a:buFont typeface="Arial"/>
              <a:buChar char="•"/>
            </a:pPr>
            <a:r>
              <a:rPr lang="de-CH" sz="1950" dirty="0">
                <a:solidFill>
                  <a:srgbClr val="FFFFFF"/>
                </a:solidFill>
                <a:latin typeface="Univers Bold"/>
                <a:ea typeface="Univers Bold"/>
                <a:cs typeface="Univers Bold"/>
                <a:sym typeface="Univers Bold"/>
              </a:rPr>
              <a:t>Referenznummer</a:t>
            </a:r>
            <a:r>
              <a:rPr lang="de-CH" sz="1950" b="1" dirty="0">
                <a:solidFill>
                  <a:srgbClr val="FFFFFF"/>
                </a:solidFill>
                <a:latin typeface="Univers Bold"/>
                <a:ea typeface="Univers Bold"/>
                <a:cs typeface="Univers Bold"/>
                <a:sym typeface="Univers Bold"/>
              </a:rPr>
              <a:t>: </a:t>
            </a:r>
            <a:r>
              <a:rPr lang="de-CH" sz="1950" b="1" dirty="0">
                <a:solidFill>
                  <a:srgbClr val="FFFFFF"/>
                </a:solidFill>
                <a:latin typeface="Univers Bold"/>
              </a:rPr>
              <a:t>83748380</a:t>
            </a:r>
            <a:endParaRPr lang="de-CH" sz="1950" b="1" dirty="0">
              <a:solidFill>
                <a:srgbClr val="FFFFFF"/>
              </a:solidFill>
              <a:latin typeface="Univers Bold"/>
              <a:sym typeface="Univer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28702" y="3723723"/>
            <a:ext cx="12692891" cy="1411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1"/>
              </a:lnSpc>
            </a:pPr>
            <a:r>
              <a:rPr lang="de-CH" sz="5001" b="1">
                <a:solidFill>
                  <a:srgbClr val="FFFFFF"/>
                </a:solidFill>
                <a:latin typeface="Univers Bold"/>
                <a:ea typeface="Univers Bold"/>
                <a:cs typeface="Univers Bold"/>
                <a:sym typeface="Univers Bold"/>
              </a:rPr>
              <a:t>CSS UND ZKS MACHEN SICH STARK FÜR DIE GESUNDHEIT IM SPORT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2" y="3251159"/>
            <a:ext cx="11087279" cy="352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52"/>
              </a:lnSpc>
            </a:pPr>
            <a:r>
              <a:rPr lang="de-CH" b="1" spc="662">
                <a:solidFill>
                  <a:srgbClr val="FFFFFF"/>
                </a:solidFill>
                <a:latin typeface="Univers Bold"/>
                <a:ea typeface="Univers Bold"/>
                <a:cs typeface="Univers Bold"/>
                <a:sym typeface="Univers Bold"/>
              </a:rPr>
              <a:t>PARTNERSCHAFT ZWISCHEN CSS UND ZKS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9151" b="-9151"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3" name="TextBox 3"/>
          <p:cNvSpPr txBox="1"/>
          <p:nvPr/>
        </p:nvSpPr>
        <p:spPr>
          <a:xfrm>
            <a:off x="0" y="4600575"/>
            <a:ext cx="18288000" cy="2706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75"/>
              </a:lnSpc>
              <a:spcBef>
                <a:spcPct val="0"/>
              </a:spcBef>
            </a:pPr>
            <a:r>
              <a:rPr lang="en-US" sz="14196" b="1">
                <a:solidFill>
                  <a:srgbClr val="FFFFFF"/>
                </a:solidFill>
                <a:latin typeface="Univers Bold"/>
                <a:ea typeface="Univers Bold"/>
                <a:cs typeface="Univers Bold"/>
                <a:sym typeface="Univers Bold"/>
              </a:rPr>
              <a:t>Wir sagen DANKE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0" y="7240353"/>
            <a:ext cx="18176338" cy="1839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9"/>
              </a:lnSpc>
            </a:pPr>
            <a:r>
              <a:rPr lang="en-US" sz="6099" b="1" spc="-60">
                <a:solidFill>
                  <a:srgbClr val="FFFFFF"/>
                </a:solidFill>
                <a:latin typeface="Univers Bold"/>
                <a:ea typeface="Univers Bold"/>
                <a:cs typeface="Univers Bold"/>
                <a:sym typeface="Univers Bold"/>
              </a:rPr>
              <a:t>für euer Engagement zugunsten des </a:t>
            </a:r>
          </a:p>
          <a:p>
            <a:pPr algn="ctr">
              <a:lnSpc>
                <a:spcPts val="6709"/>
              </a:lnSpc>
              <a:spcBef>
                <a:spcPct val="0"/>
              </a:spcBef>
            </a:pPr>
            <a:r>
              <a:rPr lang="en-US" sz="6099" b="1" spc="-60">
                <a:solidFill>
                  <a:srgbClr val="FFFFFF"/>
                </a:solidFill>
                <a:latin typeface="Univers Bold"/>
                <a:ea typeface="Univers Bold"/>
                <a:cs typeface="Univers Bold"/>
                <a:sym typeface="Univers Bold"/>
              </a:rPr>
              <a:t>Sports im Kanton Zürich!</a:t>
            </a:r>
          </a:p>
        </p:txBody>
      </p:sp>
      <p:sp>
        <p:nvSpPr>
          <p:cNvPr id="5" name="Freeform 5"/>
          <p:cNvSpPr/>
          <p:nvPr/>
        </p:nvSpPr>
        <p:spPr>
          <a:xfrm>
            <a:off x="13669674" y="1028700"/>
            <a:ext cx="3589626" cy="1296992"/>
          </a:xfrm>
          <a:custGeom>
            <a:avLst/>
            <a:gdLst/>
            <a:ahLst/>
            <a:cxnLst/>
            <a:rect l="l" t="t" r="r" b="b"/>
            <a:pathLst>
              <a:path w="3589626" h="1296992">
                <a:moveTo>
                  <a:pt x="0" y="0"/>
                </a:moveTo>
                <a:lnTo>
                  <a:pt x="3589626" y="0"/>
                </a:lnTo>
                <a:lnTo>
                  <a:pt x="3589626" y="1296992"/>
                </a:lnTo>
                <a:lnTo>
                  <a:pt x="0" y="129699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9452" y="239512"/>
            <a:ext cx="17749097" cy="6191337"/>
            <a:chOff x="0" y="0"/>
            <a:chExt cx="23665463" cy="825511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721" r="13721"/>
            <a:stretch>
              <a:fillRect/>
            </a:stretch>
          </p:blipFill>
          <p:spPr>
            <a:xfrm>
              <a:off x="0" y="0"/>
              <a:ext cx="4519733" cy="825511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46517" r="23181"/>
            <a:stretch>
              <a:fillRect/>
            </a:stretch>
          </p:blipFill>
          <p:spPr>
            <a:xfrm>
              <a:off x="4786433" y="0"/>
              <a:ext cx="4519733" cy="8255116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5934" r="17565"/>
            <a:stretch>
              <a:fillRect/>
            </a:stretch>
          </p:blipFill>
          <p:spPr>
            <a:xfrm>
              <a:off x="9572865" y="0"/>
              <a:ext cx="4519733" cy="8255116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479" r="29479"/>
            <a:stretch>
              <a:fillRect/>
            </a:stretch>
          </p:blipFill>
          <p:spPr>
            <a:xfrm>
              <a:off x="14359298" y="0"/>
              <a:ext cx="4519733" cy="8255116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594" r="40905"/>
            <a:stretch>
              <a:fillRect/>
            </a:stretch>
          </p:blipFill>
          <p:spPr>
            <a:xfrm>
              <a:off x="19145730" y="0"/>
              <a:ext cx="4519733" cy="8255116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269452" y="6552836"/>
            <a:ext cx="3390596" cy="359267"/>
            <a:chOff x="0" y="0"/>
            <a:chExt cx="4520795" cy="479022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520795" cy="479022"/>
              <a:chOff x="0" y="0"/>
              <a:chExt cx="2784970" cy="295095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784970" cy="295095"/>
              </a:xfrm>
              <a:custGeom>
                <a:avLst/>
                <a:gdLst/>
                <a:ahLst/>
                <a:cxnLst/>
                <a:rect l="l" t="t" r="r" b="b"/>
                <a:pathLst>
                  <a:path w="2784970" h="295095">
                    <a:moveTo>
                      <a:pt x="0" y="0"/>
                    </a:moveTo>
                    <a:lnTo>
                      <a:pt x="2784970" y="0"/>
                    </a:lnTo>
                    <a:lnTo>
                      <a:pt x="2784970" y="295095"/>
                    </a:lnTo>
                    <a:lnTo>
                      <a:pt x="0" y="295095"/>
                    </a:lnTo>
                    <a:close/>
                  </a:path>
                </a:pathLst>
              </a:custGeom>
              <a:solidFill>
                <a:srgbClr val="0088CB"/>
              </a:solidFill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76200"/>
                <a:ext cx="2784970" cy="3712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24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0" y="56677"/>
              <a:ext cx="4520795" cy="4194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16"/>
                </a:lnSpc>
              </a:pPr>
              <a:r>
                <a:rPr lang="en-US" sz="1923" b="1" spc="-19">
                  <a:solidFill>
                    <a:srgbClr val="FFFFFF"/>
                  </a:solidFill>
                  <a:latin typeface="Univers Bold"/>
                  <a:ea typeface="Univers Bold"/>
                  <a:cs typeface="Univers Bold"/>
                  <a:sym typeface="Univers Bold"/>
                </a:rPr>
                <a:t>INTERESSENSVERTRETER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840822" y="6552836"/>
            <a:ext cx="3408504" cy="359267"/>
            <a:chOff x="0" y="0"/>
            <a:chExt cx="4544672" cy="479022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4544672" cy="479022"/>
              <a:chOff x="0" y="0"/>
              <a:chExt cx="2799679" cy="29509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799679" cy="295095"/>
              </a:xfrm>
              <a:custGeom>
                <a:avLst/>
                <a:gdLst/>
                <a:ahLst/>
                <a:cxnLst/>
                <a:rect l="l" t="t" r="r" b="b"/>
                <a:pathLst>
                  <a:path w="2799679" h="295095">
                    <a:moveTo>
                      <a:pt x="0" y="0"/>
                    </a:moveTo>
                    <a:lnTo>
                      <a:pt x="2799679" y="0"/>
                    </a:lnTo>
                    <a:lnTo>
                      <a:pt x="2799679" y="295095"/>
                    </a:lnTo>
                    <a:lnTo>
                      <a:pt x="0" y="295095"/>
                    </a:lnTo>
                    <a:close/>
                  </a:path>
                </a:pathLst>
              </a:custGeom>
              <a:solidFill>
                <a:srgbClr val="0088CB"/>
              </a:solidFill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76200"/>
                <a:ext cx="2799679" cy="3712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24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0" y="56677"/>
              <a:ext cx="4544672" cy="4194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16"/>
                </a:lnSpc>
              </a:pPr>
              <a:r>
                <a:rPr lang="en-US" sz="1923" b="1" spc="-19">
                  <a:solidFill>
                    <a:srgbClr val="FFFFFF"/>
                  </a:solidFill>
                  <a:latin typeface="Univers Bold"/>
                  <a:ea typeface="Univers Bold"/>
                  <a:cs typeface="Univers Bold"/>
                  <a:sym typeface="Univers Bold"/>
                </a:rPr>
                <a:t>DACHVERBAND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439748" y="6552836"/>
            <a:ext cx="3408504" cy="359267"/>
            <a:chOff x="0" y="0"/>
            <a:chExt cx="4544672" cy="479022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4544672" cy="479022"/>
              <a:chOff x="0" y="0"/>
              <a:chExt cx="2799679" cy="295095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799679" cy="295095"/>
              </a:xfrm>
              <a:custGeom>
                <a:avLst/>
                <a:gdLst/>
                <a:ahLst/>
                <a:cxnLst/>
                <a:rect l="l" t="t" r="r" b="b"/>
                <a:pathLst>
                  <a:path w="2799679" h="295095">
                    <a:moveTo>
                      <a:pt x="0" y="0"/>
                    </a:moveTo>
                    <a:lnTo>
                      <a:pt x="2799679" y="0"/>
                    </a:lnTo>
                    <a:lnTo>
                      <a:pt x="2799679" y="295095"/>
                    </a:lnTo>
                    <a:lnTo>
                      <a:pt x="0" y="295095"/>
                    </a:lnTo>
                    <a:close/>
                  </a:path>
                </a:pathLst>
              </a:custGeom>
              <a:solidFill>
                <a:srgbClr val="0088CB"/>
              </a:solidFill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76200"/>
                <a:ext cx="2799679" cy="3712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24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0" y="56677"/>
              <a:ext cx="4544672" cy="4194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16"/>
                </a:lnSpc>
              </a:pPr>
              <a:r>
                <a:rPr lang="en-US" sz="1923" b="1" spc="-19">
                  <a:solidFill>
                    <a:srgbClr val="FFFFFF"/>
                  </a:solidFill>
                  <a:latin typeface="Univers Bold"/>
                  <a:ea typeface="Univers Bold"/>
                  <a:cs typeface="Univers Bold"/>
                  <a:sym typeface="Univers Bold"/>
                </a:rPr>
                <a:t>KOMPETENZZENTRUM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18706" y="6552836"/>
            <a:ext cx="3408504" cy="359267"/>
            <a:chOff x="0" y="0"/>
            <a:chExt cx="4544672" cy="479022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4544672" cy="479022"/>
              <a:chOff x="0" y="0"/>
              <a:chExt cx="2799679" cy="295095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799679" cy="295095"/>
              </a:xfrm>
              <a:custGeom>
                <a:avLst/>
                <a:gdLst/>
                <a:ahLst/>
                <a:cxnLst/>
                <a:rect l="l" t="t" r="r" b="b"/>
                <a:pathLst>
                  <a:path w="2799679" h="295095">
                    <a:moveTo>
                      <a:pt x="0" y="0"/>
                    </a:moveTo>
                    <a:lnTo>
                      <a:pt x="2799679" y="0"/>
                    </a:lnTo>
                    <a:lnTo>
                      <a:pt x="2799679" y="295095"/>
                    </a:lnTo>
                    <a:lnTo>
                      <a:pt x="0" y="295095"/>
                    </a:lnTo>
                    <a:close/>
                  </a:path>
                </a:pathLst>
              </a:custGeom>
              <a:solidFill>
                <a:srgbClr val="0088CB"/>
              </a:solidFill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76200"/>
                <a:ext cx="2799679" cy="3712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24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0" y="56677"/>
              <a:ext cx="4544672" cy="4194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16"/>
                </a:lnSpc>
              </a:pPr>
              <a:r>
                <a:rPr lang="en-US" sz="1923" b="1" spc="-19">
                  <a:solidFill>
                    <a:srgbClr val="FFFFFF"/>
                  </a:solidFill>
                  <a:latin typeface="Univers Bold"/>
                  <a:ea typeface="Univers Bold"/>
                  <a:cs typeface="Univers Bold"/>
                  <a:sym typeface="Univers Bold"/>
                </a:rPr>
                <a:t>DREHSCHEIBE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029227" y="6552836"/>
            <a:ext cx="3408504" cy="359267"/>
            <a:chOff x="0" y="0"/>
            <a:chExt cx="4544672" cy="479022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4544672" cy="479022"/>
              <a:chOff x="0" y="0"/>
              <a:chExt cx="2799679" cy="295095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2799679" cy="295095"/>
              </a:xfrm>
              <a:custGeom>
                <a:avLst/>
                <a:gdLst/>
                <a:ahLst/>
                <a:cxnLst/>
                <a:rect l="l" t="t" r="r" b="b"/>
                <a:pathLst>
                  <a:path w="2799679" h="295095">
                    <a:moveTo>
                      <a:pt x="0" y="0"/>
                    </a:moveTo>
                    <a:lnTo>
                      <a:pt x="2799679" y="0"/>
                    </a:lnTo>
                    <a:lnTo>
                      <a:pt x="2799679" y="295095"/>
                    </a:lnTo>
                    <a:lnTo>
                      <a:pt x="0" y="295095"/>
                    </a:lnTo>
                    <a:close/>
                  </a:path>
                </a:pathLst>
              </a:custGeom>
              <a:solidFill>
                <a:srgbClr val="0088CB"/>
              </a:solidFill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-76200"/>
                <a:ext cx="2799679" cy="3712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24"/>
                  </a:lnSpc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0" y="56677"/>
              <a:ext cx="4544672" cy="4194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16"/>
                </a:lnSpc>
              </a:pPr>
              <a:r>
                <a:rPr lang="en-US" sz="1923" b="1" spc="-19">
                  <a:solidFill>
                    <a:srgbClr val="FFFFFF"/>
                  </a:solidFill>
                  <a:latin typeface="Univers Bold"/>
                  <a:ea typeface="Univers Bold"/>
                  <a:cs typeface="Univers Bold"/>
                  <a:sym typeface="Univers Bold"/>
                </a:rPr>
                <a:t>BETREIBER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7439748" y="9341442"/>
            <a:ext cx="3408504" cy="359267"/>
            <a:chOff x="0" y="0"/>
            <a:chExt cx="4544672" cy="479022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4544672" cy="479022"/>
              <a:chOff x="0" y="0"/>
              <a:chExt cx="2799679" cy="295095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2799679" cy="295095"/>
              </a:xfrm>
              <a:custGeom>
                <a:avLst/>
                <a:gdLst/>
                <a:ahLst/>
                <a:cxnLst/>
                <a:rect l="l" t="t" r="r" b="b"/>
                <a:pathLst>
                  <a:path w="2799679" h="295095">
                    <a:moveTo>
                      <a:pt x="0" y="0"/>
                    </a:moveTo>
                    <a:lnTo>
                      <a:pt x="2799679" y="0"/>
                    </a:lnTo>
                    <a:lnTo>
                      <a:pt x="2799679" y="295095"/>
                    </a:lnTo>
                    <a:lnTo>
                      <a:pt x="0" y="295095"/>
                    </a:lnTo>
                    <a:close/>
                  </a:path>
                </a:pathLst>
              </a:custGeom>
              <a:solidFill>
                <a:srgbClr val="0088CB"/>
              </a:solidFill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0" y="-76200"/>
                <a:ext cx="2799679" cy="3712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24"/>
                  </a:lnSpc>
                </a:pPr>
                <a:endParaRPr/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0" y="56677"/>
              <a:ext cx="4544672" cy="4194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16"/>
                </a:lnSpc>
              </a:pPr>
              <a:r>
                <a:rPr lang="en-US" sz="1923" b="1" spc="-19">
                  <a:solidFill>
                    <a:srgbClr val="FFFFFF"/>
                  </a:solidFill>
                  <a:latin typeface="Univers Bold"/>
                  <a:ea typeface="Univers Bold"/>
                  <a:cs typeface="Univers Bold"/>
                  <a:sym typeface="Univers Bold"/>
                </a:rPr>
                <a:t>ARBEITGEBER</a:t>
              </a:r>
            </a:p>
          </p:txBody>
        </p:sp>
      </p:grpSp>
      <p:sp>
        <p:nvSpPr>
          <p:cNvPr id="38" name="Freeform 38"/>
          <p:cNvSpPr/>
          <p:nvPr/>
        </p:nvSpPr>
        <p:spPr>
          <a:xfrm>
            <a:off x="4001145" y="7463052"/>
            <a:ext cx="4216679" cy="1523557"/>
          </a:xfrm>
          <a:custGeom>
            <a:avLst/>
            <a:gdLst/>
            <a:ahLst/>
            <a:cxnLst/>
            <a:rect l="l" t="t" r="r" b="b"/>
            <a:pathLst>
              <a:path w="4216679" h="1523557">
                <a:moveTo>
                  <a:pt x="0" y="0"/>
                </a:moveTo>
                <a:lnTo>
                  <a:pt x="4216679" y="0"/>
                </a:lnTo>
                <a:lnTo>
                  <a:pt x="4216679" y="1523557"/>
                </a:lnTo>
                <a:lnTo>
                  <a:pt x="0" y="1523557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39" name="Freeform 39"/>
          <p:cNvSpPr/>
          <p:nvPr/>
        </p:nvSpPr>
        <p:spPr>
          <a:xfrm>
            <a:off x="9473155" y="7493509"/>
            <a:ext cx="4964576" cy="1399351"/>
          </a:xfrm>
          <a:custGeom>
            <a:avLst/>
            <a:gdLst/>
            <a:ahLst/>
            <a:cxnLst/>
            <a:rect l="l" t="t" r="r" b="b"/>
            <a:pathLst>
              <a:path w="4964576" h="1399351">
                <a:moveTo>
                  <a:pt x="0" y="0"/>
                </a:moveTo>
                <a:lnTo>
                  <a:pt x="4964576" y="0"/>
                </a:lnTo>
                <a:lnTo>
                  <a:pt x="4964576" y="1399351"/>
                </a:lnTo>
                <a:lnTo>
                  <a:pt x="0" y="1399351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40" name="Freeform 40"/>
          <p:cNvSpPr/>
          <p:nvPr/>
        </p:nvSpPr>
        <p:spPr>
          <a:xfrm rot="5400000" flipH="1">
            <a:off x="269452" y="3055178"/>
            <a:ext cx="3390596" cy="3390596"/>
          </a:xfrm>
          <a:custGeom>
            <a:avLst/>
            <a:gdLst/>
            <a:ahLst/>
            <a:cxnLst/>
            <a:rect l="l" t="t" r="r" b="b"/>
            <a:pathLst>
              <a:path w="3390596" h="3390596">
                <a:moveTo>
                  <a:pt x="3390595" y="0"/>
                </a:moveTo>
                <a:lnTo>
                  <a:pt x="0" y="0"/>
                </a:lnTo>
                <a:lnTo>
                  <a:pt x="0" y="3390595"/>
                </a:lnTo>
                <a:lnTo>
                  <a:pt x="3390595" y="3390595"/>
                </a:lnTo>
                <a:lnTo>
                  <a:pt x="3390595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41" name="Freeform 41"/>
          <p:cNvSpPr/>
          <p:nvPr/>
        </p:nvSpPr>
        <p:spPr>
          <a:xfrm rot="5400000" flipH="1">
            <a:off x="3858730" y="3040253"/>
            <a:ext cx="3390596" cy="3390596"/>
          </a:xfrm>
          <a:custGeom>
            <a:avLst/>
            <a:gdLst/>
            <a:ahLst/>
            <a:cxnLst/>
            <a:rect l="l" t="t" r="r" b="b"/>
            <a:pathLst>
              <a:path w="3390596" h="3390596">
                <a:moveTo>
                  <a:pt x="3390596" y="0"/>
                </a:moveTo>
                <a:lnTo>
                  <a:pt x="0" y="0"/>
                </a:lnTo>
                <a:lnTo>
                  <a:pt x="0" y="3390596"/>
                </a:lnTo>
                <a:lnTo>
                  <a:pt x="3390596" y="3390596"/>
                </a:lnTo>
                <a:lnTo>
                  <a:pt x="339059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42" name="Freeform 42"/>
          <p:cNvSpPr/>
          <p:nvPr/>
        </p:nvSpPr>
        <p:spPr>
          <a:xfrm rot="5400000" flipH="1">
            <a:off x="7449351" y="3040253"/>
            <a:ext cx="3390596" cy="3390596"/>
          </a:xfrm>
          <a:custGeom>
            <a:avLst/>
            <a:gdLst/>
            <a:ahLst/>
            <a:cxnLst/>
            <a:rect l="l" t="t" r="r" b="b"/>
            <a:pathLst>
              <a:path w="3390596" h="3390596">
                <a:moveTo>
                  <a:pt x="3390596" y="0"/>
                </a:moveTo>
                <a:lnTo>
                  <a:pt x="0" y="0"/>
                </a:lnTo>
                <a:lnTo>
                  <a:pt x="0" y="3390596"/>
                </a:lnTo>
                <a:lnTo>
                  <a:pt x="3390596" y="3390596"/>
                </a:lnTo>
                <a:lnTo>
                  <a:pt x="339059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43" name="Freeform 43"/>
          <p:cNvSpPr/>
          <p:nvPr/>
        </p:nvSpPr>
        <p:spPr>
          <a:xfrm rot="5400000" flipH="1">
            <a:off x="11044151" y="3037269"/>
            <a:ext cx="3393580" cy="3393580"/>
          </a:xfrm>
          <a:custGeom>
            <a:avLst/>
            <a:gdLst/>
            <a:ahLst/>
            <a:cxnLst/>
            <a:rect l="l" t="t" r="r" b="b"/>
            <a:pathLst>
              <a:path w="3393580" h="3393580">
                <a:moveTo>
                  <a:pt x="3393580" y="0"/>
                </a:moveTo>
                <a:lnTo>
                  <a:pt x="0" y="0"/>
                </a:lnTo>
                <a:lnTo>
                  <a:pt x="0" y="3393580"/>
                </a:lnTo>
                <a:lnTo>
                  <a:pt x="3393580" y="3393580"/>
                </a:lnTo>
                <a:lnTo>
                  <a:pt x="339358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44" name="Freeform 44"/>
          <p:cNvSpPr/>
          <p:nvPr/>
        </p:nvSpPr>
        <p:spPr>
          <a:xfrm rot="5400000" flipH="1">
            <a:off x="14619848" y="3021203"/>
            <a:ext cx="3409646" cy="3409646"/>
          </a:xfrm>
          <a:custGeom>
            <a:avLst/>
            <a:gdLst/>
            <a:ahLst/>
            <a:cxnLst/>
            <a:rect l="l" t="t" r="r" b="b"/>
            <a:pathLst>
              <a:path w="3409646" h="3409646">
                <a:moveTo>
                  <a:pt x="3409646" y="0"/>
                </a:moveTo>
                <a:lnTo>
                  <a:pt x="0" y="0"/>
                </a:lnTo>
                <a:lnTo>
                  <a:pt x="0" y="3409646"/>
                </a:lnTo>
                <a:lnTo>
                  <a:pt x="3409646" y="3409646"/>
                </a:lnTo>
                <a:lnTo>
                  <a:pt x="340964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45" name="TextBox 45"/>
          <p:cNvSpPr txBox="1"/>
          <p:nvPr/>
        </p:nvSpPr>
        <p:spPr>
          <a:xfrm>
            <a:off x="269452" y="5067300"/>
            <a:ext cx="3383319" cy="1028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5"/>
              </a:lnSpc>
            </a:pPr>
            <a:r>
              <a:rPr lang="en-US" sz="1875" b="1">
                <a:solidFill>
                  <a:srgbClr val="FFFFFF"/>
                </a:solidFill>
                <a:latin typeface="Univers Bold"/>
                <a:ea typeface="Univers Bold"/>
                <a:cs typeface="Univers Bold"/>
                <a:sym typeface="Univers Bold"/>
              </a:rPr>
              <a:t>FOKUS </a:t>
            </a:r>
          </a:p>
          <a:p>
            <a:pPr algn="ctr">
              <a:lnSpc>
                <a:spcPts val="2625"/>
              </a:lnSpc>
            </a:pPr>
            <a:r>
              <a:rPr lang="en-US" sz="1875" b="1">
                <a:solidFill>
                  <a:srgbClr val="FFFFFF"/>
                </a:solidFill>
                <a:latin typeface="Univers Bold"/>
                <a:ea typeface="Univers Bold"/>
                <a:cs typeface="Univers Bold"/>
                <a:sym typeface="Univers Bold"/>
              </a:rPr>
              <a:t>GESELLSCHAFT, POLITIK UND WIRTSCHAFT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3858730" y="5067300"/>
            <a:ext cx="3383319" cy="1028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5"/>
              </a:lnSpc>
            </a:pPr>
            <a:r>
              <a:rPr lang="en-US" sz="1875" b="1">
                <a:solidFill>
                  <a:srgbClr val="FFFFFF"/>
                </a:solidFill>
                <a:latin typeface="Univers Bold"/>
                <a:ea typeface="Univers Bold"/>
                <a:cs typeface="Univers Bold"/>
                <a:sym typeface="Univers Bold"/>
              </a:rPr>
              <a:t>FOKUS </a:t>
            </a:r>
          </a:p>
          <a:p>
            <a:pPr algn="ctr">
              <a:lnSpc>
                <a:spcPts val="2625"/>
              </a:lnSpc>
            </a:pPr>
            <a:r>
              <a:rPr lang="en-US" sz="1875" b="1">
                <a:solidFill>
                  <a:srgbClr val="FFFFFF"/>
                </a:solidFill>
                <a:latin typeface="Univers Bold"/>
                <a:ea typeface="Univers Bold"/>
                <a:cs typeface="Univers Bold"/>
                <a:sym typeface="Univers Bold"/>
              </a:rPr>
              <a:t>SPORTVERBÄNDE UND</a:t>
            </a:r>
          </a:p>
          <a:p>
            <a:pPr algn="ctr">
              <a:lnSpc>
                <a:spcPts val="2625"/>
              </a:lnSpc>
            </a:pPr>
            <a:r>
              <a:rPr lang="en-US" sz="1875" b="1">
                <a:solidFill>
                  <a:srgbClr val="FFFFFF"/>
                </a:solidFill>
                <a:latin typeface="Univers Bold"/>
                <a:ea typeface="Univers Bold"/>
                <a:cs typeface="Univers Bold"/>
                <a:sym typeface="Univers Bold"/>
              </a:rPr>
              <a:t>-NETZWERKE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7449351" y="5067300"/>
            <a:ext cx="3383319" cy="1028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5"/>
              </a:lnSpc>
            </a:pPr>
            <a:r>
              <a:rPr lang="en-US" sz="1875" b="1">
                <a:solidFill>
                  <a:srgbClr val="FFFFFF"/>
                </a:solidFill>
                <a:latin typeface="Univers Bold"/>
                <a:ea typeface="Univers Bold"/>
                <a:cs typeface="Univers Bold"/>
                <a:sym typeface="Univers Bold"/>
              </a:rPr>
              <a:t>FOKUS </a:t>
            </a:r>
          </a:p>
          <a:p>
            <a:pPr algn="ctr">
              <a:lnSpc>
                <a:spcPts val="2625"/>
              </a:lnSpc>
            </a:pPr>
            <a:r>
              <a:rPr lang="en-US" sz="1875" b="1">
                <a:solidFill>
                  <a:srgbClr val="FFFFFF"/>
                </a:solidFill>
                <a:latin typeface="Univers Bold"/>
                <a:ea typeface="Univers Bold"/>
                <a:cs typeface="Univers Bold"/>
                <a:sym typeface="Univers Bold"/>
              </a:rPr>
              <a:t>VERBANDS- UND VEREINSSPORT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1049497" y="5067300"/>
            <a:ext cx="3363049" cy="1028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5"/>
              </a:lnSpc>
            </a:pPr>
            <a:r>
              <a:rPr lang="en-US" sz="1875" b="1">
                <a:solidFill>
                  <a:srgbClr val="FFFFFF"/>
                </a:solidFill>
                <a:latin typeface="Univers Bold"/>
                <a:ea typeface="Univers Bold"/>
                <a:cs typeface="Univers Bold"/>
                <a:sym typeface="Univers Bold"/>
              </a:rPr>
              <a:t>FOKUS </a:t>
            </a:r>
          </a:p>
          <a:p>
            <a:pPr algn="ctr">
              <a:lnSpc>
                <a:spcPts val="2625"/>
              </a:lnSpc>
            </a:pPr>
            <a:r>
              <a:rPr lang="en-US" sz="1875" b="1">
                <a:solidFill>
                  <a:srgbClr val="FFFFFF"/>
                </a:solidFill>
                <a:latin typeface="Univers Bold"/>
                <a:ea typeface="Univers Bold"/>
                <a:cs typeface="Univers Bold"/>
                <a:sym typeface="Univers Bold"/>
              </a:rPr>
              <a:t>SPORTZENTRUM KERENZERBERG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4638898" y="5067300"/>
            <a:ext cx="3383319" cy="695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5"/>
              </a:lnSpc>
            </a:pPr>
            <a:r>
              <a:rPr lang="en-US" sz="1875" b="1">
                <a:solidFill>
                  <a:srgbClr val="FFFFFF"/>
                </a:solidFill>
                <a:latin typeface="Univers Bold"/>
                <a:ea typeface="Univers Bold"/>
                <a:cs typeface="Univers Bold"/>
                <a:sym typeface="Univers Bold"/>
              </a:rPr>
              <a:t>FOKUS </a:t>
            </a:r>
          </a:p>
          <a:p>
            <a:pPr algn="ctr">
              <a:lnSpc>
                <a:spcPts val="2625"/>
              </a:lnSpc>
            </a:pPr>
            <a:r>
              <a:rPr lang="en-US" sz="1875" b="1">
                <a:solidFill>
                  <a:srgbClr val="FFFFFF"/>
                </a:solidFill>
                <a:latin typeface="Univers Bold"/>
                <a:ea typeface="Univers Bold"/>
                <a:cs typeface="Univers Bold"/>
                <a:sym typeface="Univers Bold"/>
              </a:rPr>
              <a:t>SPORTFONDS-MITTEL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7417943"/>
          </a:xfrm>
          <a:custGeom>
            <a:avLst/>
            <a:gdLst/>
            <a:ahLst/>
            <a:cxnLst/>
            <a:rect l="l" t="t" r="r" b="b"/>
            <a:pathLst>
              <a:path w="18288000" h="7417943">
                <a:moveTo>
                  <a:pt x="0" y="0"/>
                </a:moveTo>
                <a:lnTo>
                  <a:pt x="18288000" y="0"/>
                </a:lnTo>
                <a:lnTo>
                  <a:pt x="18288000" y="7417943"/>
                </a:lnTo>
                <a:lnTo>
                  <a:pt x="0" y="741794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32938" b="-28851"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3" name="AutoShape 3"/>
          <p:cNvSpPr/>
          <p:nvPr/>
        </p:nvSpPr>
        <p:spPr>
          <a:xfrm>
            <a:off x="-113010" y="7417943"/>
            <a:ext cx="18401010" cy="2869057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de-CH"/>
          </a:p>
        </p:txBody>
      </p:sp>
      <p:sp>
        <p:nvSpPr>
          <p:cNvPr id="4" name="AutoShape 4"/>
          <p:cNvSpPr/>
          <p:nvPr/>
        </p:nvSpPr>
        <p:spPr>
          <a:xfrm>
            <a:off x="1037901" y="6279167"/>
            <a:ext cx="7995686" cy="4007833"/>
          </a:xfrm>
          <a:prstGeom prst="rect">
            <a:avLst/>
          </a:prstGeom>
          <a:solidFill>
            <a:srgbClr val="0088CB"/>
          </a:solidFill>
        </p:spPr>
        <p:txBody>
          <a:bodyPr/>
          <a:lstStyle/>
          <a:p>
            <a:endParaRPr lang="de-CH"/>
          </a:p>
        </p:txBody>
      </p:sp>
      <p:sp>
        <p:nvSpPr>
          <p:cNvPr id="5" name="Freeform 5"/>
          <p:cNvSpPr/>
          <p:nvPr/>
        </p:nvSpPr>
        <p:spPr>
          <a:xfrm>
            <a:off x="1545505" y="7527627"/>
            <a:ext cx="1510913" cy="1510913"/>
          </a:xfrm>
          <a:custGeom>
            <a:avLst/>
            <a:gdLst/>
            <a:ahLst/>
            <a:cxnLst/>
            <a:rect l="l" t="t" r="r" b="b"/>
            <a:pathLst>
              <a:path w="1510913" h="1510913">
                <a:moveTo>
                  <a:pt x="0" y="0"/>
                </a:moveTo>
                <a:lnTo>
                  <a:pt x="1510913" y="0"/>
                </a:lnTo>
                <a:lnTo>
                  <a:pt x="1510913" y="1510913"/>
                </a:lnTo>
                <a:lnTo>
                  <a:pt x="0" y="151091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6" name="Freeform 6"/>
          <p:cNvSpPr/>
          <p:nvPr/>
        </p:nvSpPr>
        <p:spPr>
          <a:xfrm>
            <a:off x="1789393" y="7771515"/>
            <a:ext cx="1023136" cy="1023136"/>
          </a:xfrm>
          <a:custGeom>
            <a:avLst/>
            <a:gdLst/>
            <a:ahLst/>
            <a:cxnLst/>
            <a:rect l="l" t="t" r="r" b="b"/>
            <a:pathLst>
              <a:path w="1023136" h="1023136">
                <a:moveTo>
                  <a:pt x="0" y="0"/>
                </a:moveTo>
                <a:lnTo>
                  <a:pt x="1023137" y="0"/>
                </a:lnTo>
                <a:lnTo>
                  <a:pt x="1023137" y="1023137"/>
                </a:lnTo>
                <a:lnTo>
                  <a:pt x="0" y="102313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7" name="Freeform 7"/>
          <p:cNvSpPr/>
          <p:nvPr/>
        </p:nvSpPr>
        <p:spPr>
          <a:xfrm>
            <a:off x="14383727" y="6547147"/>
            <a:ext cx="3471874" cy="3471874"/>
          </a:xfrm>
          <a:custGeom>
            <a:avLst/>
            <a:gdLst/>
            <a:ahLst/>
            <a:cxnLst/>
            <a:rect l="l" t="t" r="r" b="b"/>
            <a:pathLst>
              <a:path w="3471874" h="3471874">
                <a:moveTo>
                  <a:pt x="0" y="0"/>
                </a:moveTo>
                <a:lnTo>
                  <a:pt x="3471873" y="0"/>
                </a:lnTo>
                <a:lnTo>
                  <a:pt x="3471873" y="3471874"/>
                </a:lnTo>
                <a:lnTo>
                  <a:pt x="0" y="347187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8" name="Freeform 8"/>
          <p:cNvSpPr/>
          <p:nvPr/>
        </p:nvSpPr>
        <p:spPr>
          <a:xfrm>
            <a:off x="10879880" y="7827377"/>
            <a:ext cx="535485" cy="916814"/>
          </a:xfrm>
          <a:custGeom>
            <a:avLst/>
            <a:gdLst/>
            <a:ahLst/>
            <a:cxnLst/>
            <a:rect l="l" t="t" r="r" b="b"/>
            <a:pathLst>
              <a:path w="535485" h="916814">
                <a:moveTo>
                  <a:pt x="0" y="0"/>
                </a:moveTo>
                <a:lnTo>
                  <a:pt x="535485" y="0"/>
                </a:lnTo>
                <a:lnTo>
                  <a:pt x="535485" y="916815"/>
                </a:lnTo>
                <a:lnTo>
                  <a:pt x="0" y="916815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9" name="Freeform 9"/>
          <p:cNvSpPr/>
          <p:nvPr/>
        </p:nvSpPr>
        <p:spPr>
          <a:xfrm>
            <a:off x="11975081" y="7813625"/>
            <a:ext cx="906620" cy="906620"/>
          </a:xfrm>
          <a:custGeom>
            <a:avLst/>
            <a:gdLst/>
            <a:ahLst/>
            <a:cxnLst/>
            <a:rect l="l" t="t" r="r" b="b"/>
            <a:pathLst>
              <a:path w="906620" h="906620">
                <a:moveTo>
                  <a:pt x="0" y="0"/>
                </a:moveTo>
                <a:lnTo>
                  <a:pt x="906620" y="0"/>
                </a:lnTo>
                <a:lnTo>
                  <a:pt x="906620" y="906620"/>
                </a:lnTo>
                <a:lnTo>
                  <a:pt x="0" y="90662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10" name="Freeform 10"/>
          <p:cNvSpPr/>
          <p:nvPr/>
        </p:nvSpPr>
        <p:spPr>
          <a:xfrm>
            <a:off x="10706860" y="8984698"/>
            <a:ext cx="881525" cy="858727"/>
          </a:xfrm>
          <a:custGeom>
            <a:avLst/>
            <a:gdLst/>
            <a:ahLst/>
            <a:cxnLst/>
            <a:rect l="l" t="t" r="r" b="b"/>
            <a:pathLst>
              <a:path w="881525" h="858727">
                <a:moveTo>
                  <a:pt x="0" y="0"/>
                </a:moveTo>
                <a:lnTo>
                  <a:pt x="881525" y="0"/>
                </a:lnTo>
                <a:lnTo>
                  <a:pt x="881525" y="858727"/>
                </a:lnTo>
                <a:lnTo>
                  <a:pt x="0" y="85872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11" name="Freeform 11"/>
          <p:cNvSpPr/>
          <p:nvPr/>
        </p:nvSpPr>
        <p:spPr>
          <a:xfrm>
            <a:off x="11975081" y="8984698"/>
            <a:ext cx="906620" cy="906620"/>
          </a:xfrm>
          <a:custGeom>
            <a:avLst/>
            <a:gdLst/>
            <a:ahLst/>
            <a:cxnLst/>
            <a:rect l="l" t="t" r="r" b="b"/>
            <a:pathLst>
              <a:path w="906620" h="906620">
                <a:moveTo>
                  <a:pt x="0" y="0"/>
                </a:moveTo>
                <a:lnTo>
                  <a:pt x="906620" y="0"/>
                </a:lnTo>
                <a:lnTo>
                  <a:pt x="906620" y="906620"/>
                </a:lnTo>
                <a:lnTo>
                  <a:pt x="0" y="906620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12" name="TextBox 12"/>
          <p:cNvSpPr txBox="1"/>
          <p:nvPr/>
        </p:nvSpPr>
        <p:spPr>
          <a:xfrm>
            <a:off x="3247898" y="6923866"/>
            <a:ext cx="5473404" cy="2763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Univers"/>
                <a:ea typeface="Univers"/>
                <a:cs typeface="Univers"/>
                <a:sym typeface="Univers"/>
              </a:rPr>
              <a:t>Der ZKS ist multimedial unterwegs und überall präsent, physisch wie auch digital:</a:t>
            </a:r>
          </a:p>
          <a:p>
            <a:pPr marL="474984" lvl="1" indent="-237492" algn="l">
              <a:lnSpc>
                <a:spcPts val="3080"/>
              </a:lnSpc>
              <a:buFont typeface="Arial"/>
              <a:buChar char="•"/>
            </a:pPr>
            <a:r>
              <a:rPr lang="en-US" sz="2200" b="1">
                <a:solidFill>
                  <a:srgbClr val="FFFFFF"/>
                </a:solidFill>
                <a:latin typeface="Univers Bold"/>
                <a:ea typeface="Univers Bold"/>
                <a:cs typeface="Univers Bold"/>
                <a:sym typeface="Univers Bold"/>
              </a:rPr>
              <a:t>Website</a:t>
            </a:r>
          </a:p>
          <a:p>
            <a:pPr marL="474984" lvl="1" indent="-237492" algn="l">
              <a:lnSpc>
                <a:spcPts val="3080"/>
              </a:lnSpc>
              <a:buFont typeface="Arial"/>
              <a:buChar char="•"/>
            </a:pPr>
            <a:r>
              <a:rPr lang="en-US" sz="2200" b="1">
                <a:solidFill>
                  <a:srgbClr val="FFFFFF"/>
                </a:solidFill>
                <a:latin typeface="Univers Bold"/>
                <a:ea typeface="Univers Bold"/>
                <a:cs typeface="Univers Bold"/>
                <a:sym typeface="Univers Bold"/>
              </a:rPr>
              <a:t>Newsletter</a:t>
            </a:r>
          </a:p>
          <a:p>
            <a:pPr marL="474984" lvl="1" indent="-237492" algn="l">
              <a:lnSpc>
                <a:spcPts val="3080"/>
              </a:lnSpc>
              <a:buFont typeface="Arial"/>
              <a:buChar char="•"/>
            </a:pPr>
            <a:r>
              <a:rPr lang="en-US" sz="2200" b="1">
                <a:solidFill>
                  <a:srgbClr val="FFFFFF"/>
                </a:solidFill>
                <a:latin typeface="Univers Bold"/>
                <a:ea typeface="Univers Bold"/>
                <a:cs typeface="Univers Bold"/>
                <a:sym typeface="Univers Bold"/>
              </a:rPr>
              <a:t>Social Media</a:t>
            </a:r>
          </a:p>
          <a:p>
            <a:pPr marL="474984" lvl="1" indent="-237492" algn="l">
              <a:lnSpc>
                <a:spcPts val="3080"/>
              </a:lnSpc>
              <a:buFont typeface="Arial"/>
              <a:buChar char="•"/>
            </a:pPr>
            <a:r>
              <a:rPr lang="en-US" sz="2200" b="1">
                <a:solidFill>
                  <a:srgbClr val="FFFFFF"/>
                </a:solidFill>
                <a:latin typeface="Univers Bold"/>
                <a:ea typeface="Univers Bold"/>
                <a:cs typeface="Univers Bold"/>
                <a:sym typeface="Univers Bold"/>
              </a:rPr>
              <a:t>Geschäftsbericht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3723723"/>
            <a:ext cx="10270863" cy="1511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 b="1">
                <a:solidFill>
                  <a:srgbClr val="FFFFFF"/>
                </a:solidFill>
                <a:latin typeface="Univers Bold"/>
                <a:ea typeface="Univers Bold"/>
                <a:cs typeface="Univers Bold"/>
                <a:sym typeface="Univers Bold"/>
              </a:rPr>
              <a:t>BEIM ZKS BLEIBT IHR </a:t>
            </a:r>
          </a:p>
          <a:p>
            <a:pPr algn="l">
              <a:lnSpc>
                <a:spcPts val="5500"/>
              </a:lnSpc>
            </a:pPr>
            <a:r>
              <a:rPr lang="en-US" sz="5000" b="1">
                <a:solidFill>
                  <a:srgbClr val="FFFFFF"/>
                </a:solidFill>
                <a:latin typeface="Univers Bold"/>
                <a:ea typeface="Univers Bold"/>
                <a:cs typeface="Univers Bold"/>
                <a:sym typeface="Univers Bold"/>
              </a:rPr>
              <a:t>AUF DEM LAUFENDEN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3251158"/>
            <a:ext cx="8368555" cy="385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52"/>
              </a:lnSpc>
            </a:pPr>
            <a:r>
              <a:rPr lang="en-US" sz="1800" b="1" spc="662">
                <a:solidFill>
                  <a:srgbClr val="FFFFFF"/>
                </a:solidFill>
                <a:latin typeface="Univers Bold"/>
                <a:ea typeface="Univers Bold"/>
                <a:cs typeface="Univers Bold"/>
                <a:sym typeface="Univers Bold"/>
              </a:rPr>
              <a:t>DER DACHVERBAND AUF ALLEN KANÄLEN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9787"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3" name="AutoShape 3"/>
          <p:cNvSpPr/>
          <p:nvPr/>
        </p:nvSpPr>
        <p:spPr>
          <a:xfrm>
            <a:off x="-113010" y="7417943"/>
            <a:ext cx="18401010" cy="2869057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de-CH"/>
          </a:p>
        </p:txBody>
      </p:sp>
      <p:sp>
        <p:nvSpPr>
          <p:cNvPr id="4" name="AutoShape 4"/>
          <p:cNvSpPr/>
          <p:nvPr/>
        </p:nvSpPr>
        <p:spPr>
          <a:xfrm>
            <a:off x="1037901" y="6279167"/>
            <a:ext cx="7995686" cy="4007833"/>
          </a:xfrm>
          <a:prstGeom prst="rect">
            <a:avLst/>
          </a:prstGeom>
          <a:solidFill>
            <a:srgbClr val="0088CB"/>
          </a:solidFill>
        </p:spPr>
        <p:txBody>
          <a:bodyPr/>
          <a:lstStyle/>
          <a:p>
            <a:endParaRPr lang="de-CH"/>
          </a:p>
        </p:txBody>
      </p:sp>
      <p:sp>
        <p:nvSpPr>
          <p:cNvPr id="5" name="Freeform 5"/>
          <p:cNvSpPr/>
          <p:nvPr/>
        </p:nvSpPr>
        <p:spPr>
          <a:xfrm>
            <a:off x="1545505" y="7527627"/>
            <a:ext cx="1510913" cy="1510913"/>
          </a:xfrm>
          <a:custGeom>
            <a:avLst/>
            <a:gdLst/>
            <a:ahLst/>
            <a:cxnLst/>
            <a:rect l="l" t="t" r="r" b="b"/>
            <a:pathLst>
              <a:path w="1510913" h="1510913">
                <a:moveTo>
                  <a:pt x="0" y="0"/>
                </a:moveTo>
                <a:lnTo>
                  <a:pt x="1510913" y="0"/>
                </a:lnTo>
                <a:lnTo>
                  <a:pt x="1510913" y="1510913"/>
                </a:lnTo>
                <a:lnTo>
                  <a:pt x="0" y="151091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6" name="Freeform 6"/>
          <p:cNvSpPr/>
          <p:nvPr/>
        </p:nvSpPr>
        <p:spPr>
          <a:xfrm>
            <a:off x="1672024" y="7797230"/>
            <a:ext cx="1257875" cy="971708"/>
          </a:xfrm>
          <a:custGeom>
            <a:avLst/>
            <a:gdLst/>
            <a:ahLst/>
            <a:cxnLst/>
            <a:rect l="l" t="t" r="r" b="b"/>
            <a:pathLst>
              <a:path w="1257875" h="971708">
                <a:moveTo>
                  <a:pt x="0" y="0"/>
                </a:moveTo>
                <a:lnTo>
                  <a:pt x="1257875" y="0"/>
                </a:lnTo>
                <a:lnTo>
                  <a:pt x="1257875" y="971708"/>
                </a:lnTo>
                <a:lnTo>
                  <a:pt x="0" y="97170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7" name="Freeform 7"/>
          <p:cNvSpPr/>
          <p:nvPr/>
        </p:nvSpPr>
        <p:spPr>
          <a:xfrm>
            <a:off x="10522078" y="6582935"/>
            <a:ext cx="3400297" cy="3400297"/>
          </a:xfrm>
          <a:custGeom>
            <a:avLst/>
            <a:gdLst/>
            <a:ahLst/>
            <a:cxnLst/>
            <a:rect l="l" t="t" r="r" b="b"/>
            <a:pathLst>
              <a:path w="3400297" h="3400297">
                <a:moveTo>
                  <a:pt x="0" y="0"/>
                </a:moveTo>
                <a:lnTo>
                  <a:pt x="3400297" y="0"/>
                </a:lnTo>
                <a:lnTo>
                  <a:pt x="3400297" y="3400297"/>
                </a:lnTo>
                <a:lnTo>
                  <a:pt x="0" y="340029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8" name="Freeform 8"/>
          <p:cNvSpPr/>
          <p:nvPr/>
        </p:nvSpPr>
        <p:spPr>
          <a:xfrm>
            <a:off x="14481600" y="6582935"/>
            <a:ext cx="3400297" cy="3400297"/>
          </a:xfrm>
          <a:custGeom>
            <a:avLst/>
            <a:gdLst/>
            <a:ahLst/>
            <a:cxnLst/>
            <a:rect l="l" t="t" r="r" b="b"/>
            <a:pathLst>
              <a:path w="3400297" h="3400297">
                <a:moveTo>
                  <a:pt x="0" y="0"/>
                </a:moveTo>
                <a:lnTo>
                  <a:pt x="3400297" y="0"/>
                </a:lnTo>
                <a:lnTo>
                  <a:pt x="3400297" y="3400297"/>
                </a:lnTo>
                <a:lnTo>
                  <a:pt x="0" y="340029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9" name="TextBox 9"/>
          <p:cNvSpPr txBox="1"/>
          <p:nvPr/>
        </p:nvSpPr>
        <p:spPr>
          <a:xfrm>
            <a:off x="3328763" y="6497210"/>
            <a:ext cx="5473404" cy="3544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4" lvl="1" indent="-237492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Univers"/>
                <a:ea typeface="Univers"/>
                <a:cs typeface="Univers"/>
                <a:sym typeface="Univers"/>
              </a:rPr>
              <a:t>Erscheinung quartalsweise zu verschiedenen </a:t>
            </a:r>
            <a:r>
              <a:rPr lang="en-US" sz="2200" b="1">
                <a:solidFill>
                  <a:srgbClr val="FFFFFF"/>
                </a:solidFill>
                <a:latin typeface="Univers Bold"/>
                <a:ea typeface="Univers Bold"/>
                <a:cs typeface="Univers Bold"/>
                <a:sym typeface="Univers Bold"/>
              </a:rPr>
              <a:t>Vereinssport-Themen</a:t>
            </a:r>
            <a:r>
              <a:rPr lang="en-US" sz="2200">
                <a:solidFill>
                  <a:srgbClr val="FFFFFF"/>
                </a:solidFill>
                <a:latin typeface="Univers"/>
                <a:ea typeface="Univers"/>
                <a:cs typeface="Univers"/>
                <a:sym typeface="Univers"/>
              </a:rPr>
              <a:t> wie Datenschutz, KI oder Ernährung</a:t>
            </a:r>
          </a:p>
          <a:p>
            <a:pPr marL="474984" lvl="1" indent="-237492" algn="l">
              <a:lnSpc>
                <a:spcPts val="3080"/>
              </a:lnSpc>
              <a:buFont typeface="Arial"/>
              <a:buChar char="•"/>
            </a:pPr>
            <a:r>
              <a:rPr lang="en-US" sz="2200" b="1">
                <a:solidFill>
                  <a:srgbClr val="FFFFFF"/>
                </a:solidFill>
                <a:latin typeface="Univers Bold"/>
                <a:ea typeface="Univers Bold"/>
                <a:cs typeface="Univers Bold"/>
                <a:sym typeface="Univers Bold"/>
              </a:rPr>
              <a:t>20-minütiger Talk</a:t>
            </a:r>
            <a:r>
              <a:rPr lang="en-US" sz="2200">
                <a:solidFill>
                  <a:srgbClr val="FFFFFF"/>
                </a:solidFill>
                <a:latin typeface="Univers"/>
                <a:ea typeface="Univers"/>
                <a:cs typeface="Univers"/>
                <a:sym typeface="Univers"/>
              </a:rPr>
              <a:t> mit Moderatorin Regula Späni und interessantem Gesprächsgast</a:t>
            </a:r>
          </a:p>
          <a:p>
            <a:pPr marL="474984" lvl="1" indent="-237492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Univers"/>
                <a:ea typeface="Univers"/>
                <a:cs typeface="Univers"/>
                <a:sym typeface="Univers"/>
              </a:rPr>
              <a:t>Auf allen gängigen</a:t>
            </a:r>
            <a:r>
              <a:rPr lang="en-US" sz="2200" b="1">
                <a:solidFill>
                  <a:srgbClr val="FFFFFF"/>
                </a:solidFill>
                <a:latin typeface="Univers Bold"/>
                <a:ea typeface="Univers Bold"/>
                <a:cs typeface="Univers Bold"/>
                <a:sym typeface="Univers Bold"/>
              </a:rPr>
              <a:t> Podcast-Plattformen </a:t>
            </a:r>
            <a:r>
              <a:rPr lang="en-US" sz="2200">
                <a:solidFill>
                  <a:srgbClr val="FFFFFF"/>
                </a:solidFill>
                <a:latin typeface="Univers"/>
                <a:ea typeface="Univers"/>
                <a:cs typeface="Univers"/>
                <a:sym typeface="Univers"/>
              </a:rPr>
              <a:t>&amp; auf unserer Website abrufbar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37901" y="3632200"/>
            <a:ext cx="6951943" cy="1511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 b="1">
                <a:solidFill>
                  <a:srgbClr val="FFFFFF"/>
                </a:solidFill>
                <a:latin typeface="Univers Bold"/>
                <a:ea typeface="Univers Bold"/>
                <a:cs typeface="Univers Bold"/>
                <a:sym typeface="Univers Bold"/>
              </a:rPr>
              <a:t>BOXESTOPP - DE VEREINSSPORTCAST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37901" y="3159634"/>
            <a:ext cx="5264208" cy="385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52"/>
              </a:lnSpc>
            </a:pPr>
            <a:r>
              <a:rPr lang="en-US" sz="1800" b="1" spc="662">
                <a:solidFill>
                  <a:srgbClr val="FFFFFF"/>
                </a:solidFill>
                <a:latin typeface="Univers Bold"/>
                <a:ea typeface="Univers Bold"/>
                <a:cs typeface="Univers Bold"/>
                <a:sym typeface="Univers Bold"/>
              </a:rPr>
              <a:t>VEREINSSPORT AUFS OHR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13010" y="7417943"/>
            <a:ext cx="18401010" cy="2869057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de-CH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490236" cy="7417943"/>
          </a:xfrm>
          <a:custGeom>
            <a:avLst/>
            <a:gdLst/>
            <a:ahLst/>
            <a:cxnLst/>
            <a:rect l="l" t="t" r="r" b="b"/>
            <a:pathLst>
              <a:path w="18490236" h="7417943">
                <a:moveTo>
                  <a:pt x="0" y="0"/>
                </a:moveTo>
                <a:lnTo>
                  <a:pt x="18490236" y="0"/>
                </a:lnTo>
                <a:lnTo>
                  <a:pt x="18490236" y="7417943"/>
                </a:lnTo>
                <a:lnTo>
                  <a:pt x="0" y="741794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3899" t="-50446" b="-6059"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4" name="AutoShape 4"/>
          <p:cNvSpPr/>
          <p:nvPr/>
        </p:nvSpPr>
        <p:spPr>
          <a:xfrm>
            <a:off x="1037901" y="6279167"/>
            <a:ext cx="7995686" cy="4007833"/>
          </a:xfrm>
          <a:prstGeom prst="rect">
            <a:avLst/>
          </a:prstGeom>
          <a:solidFill>
            <a:srgbClr val="0088CB"/>
          </a:solidFill>
        </p:spPr>
        <p:txBody>
          <a:bodyPr/>
          <a:lstStyle/>
          <a:p>
            <a:endParaRPr lang="de-CH"/>
          </a:p>
        </p:txBody>
      </p:sp>
      <p:sp>
        <p:nvSpPr>
          <p:cNvPr id="5" name="Freeform 5"/>
          <p:cNvSpPr/>
          <p:nvPr/>
        </p:nvSpPr>
        <p:spPr>
          <a:xfrm>
            <a:off x="1545505" y="7527627"/>
            <a:ext cx="1510913" cy="1510913"/>
          </a:xfrm>
          <a:custGeom>
            <a:avLst/>
            <a:gdLst/>
            <a:ahLst/>
            <a:cxnLst/>
            <a:rect l="l" t="t" r="r" b="b"/>
            <a:pathLst>
              <a:path w="1510913" h="1510913">
                <a:moveTo>
                  <a:pt x="0" y="0"/>
                </a:moveTo>
                <a:lnTo>
                  <a:pt x="1510913" y="0"/>
                </a:lnTo>
                <a:lnTo>
                  <a:pt x="1510913" y="1510913"/>
                </a:lnTo>
                <a:lnTo>
                  <a:pt x="0" y="151091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6" name="Freeform 6"/>
          <p:cNvSpPr/>
          <p:nvPr/>
        </p:nvSpPr>
        <p:spPr>
          <a:xfrm>
            <a:off x="14214142" y="6537387"/>
            <a:ext cx="3541031" cy="3541031"/>
          </a:xfrm>
          <a:custGeom>
            <a:avLst/>
            <a:gdLst/>
            <a:ahLst/>
            <a:cxnLst/>
            <a:rect l="l" t="t" r="r" b="b"/>
            <a:pathLst>
              <a:path w="3541031" h="3541031">
                <a:moveTo>
                  <a:pt x="0" y="0"/>
                </a:moveTo>
                <a:lnTo>
                  <a:pt x="3541031" y="0"/>
                </a:lnTo>
                <a:lnTo>
                  <a:pt x="3541031" y="3541032"/>
                </a:lnTo>
                <a:lnTo>
                  <a:pt x="0" y="354103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7" name="Freeform 7"/>
          <p:cNvSpPr/>
          <p:nvPr/>
        </p:nvSpPr>
        <p:spPr>
          <a:xfrm>
            <a:off x="1691541" y="7673663"/>
            <a:ext cx="1218841" cy="1218841"/>
          </a:xfrm>
          <a:custGeom>
            <a:avLst/>
            <a:gdLst/>
            <a:ahLst/>
            <a:cxnLst/>
            <a:rect l="l" t="t" r="r" b="b"/>
            <a:pathLst>
              <a:path w="1218841" h="1218841">
                <a:moveTo>
                  <a:pt x="0" y="0"/>
                </a:moveTo>
                <a:lnTo>
                  <a:pt x="1218841" y="0"/>
                </a:lnTo>
                <a:lnTo>
                  <a:pt x="1218841" y="1218841"/>
                </a:lnTo>
                <a:lnTo>
                  <a:pt x="0" y="121884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8" name="Freeform 8"/>
          <p:cNvSpPr/>
          <p:nvPr/>
        </p:nvSpPr>
        <p:spPr>
          <a:xfrm>
            <a:off x="14214142" y="6537387"/>
            <a:ext cx="3541031" cy="3541031"/>
          </a:xfrm>
          <a:custGeom>
            <a:avLst/>
            <a:gdLst/>
            <a:ahLst/>
            <a:cxnLst/>
            <a:rect l="l" t="t" r="r" b="b"/>
            <a:pathLst>
              <a:path w="3541031" h="3541031">
                <a:moveTo>
                  <a:pt x="0" y="0"/>
                </a:moveTo>
                <a:lnTo>
                  <a:pt x="3541031" y="0"/>
                </a:lnTo>
                <a:lnTo>
                  <a:pt x="3541031" y="3541032"/>
                </a:lnTo>
                <a:lnTo>
                  <a:pt x="0" y="354103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9" name="TextBox 9"/>
          <p:cNvSpPr txBox="1"/>
          <p:nvPr/>
        </p:nvSpPr>
        <p:spPr>
          <a:xfrm>
            <a:off x="3056418" y="6688235"/>
            <a:ext cx="5473404" cy="2763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4" lvl="1" indent="-237492" algn="l">
              <a:lnSpc>
                <a:spcPts val="3080"/>
              </a:lnSpc>
              <a:buFont typeface="Arial"/>
              <a:buChar char="•"/>
            </a:pPr>
            <a:r>
              <a:rPr lang="en-US" sz="2200" b="1">
                <a:solidFill>
                  <a:srgbClr val="FFFFFF"/>
                </a:solidFill>
                <a:latin typeface="Univers Bold"/>
                <a:ea typeface="Univers Bold"/>
                <a:cs typeface="Univers Bold"/>
                <a:sym typeface="Univers Bold"/>
              </a:rPr>
              <a:t>Direktes Coaching</a:t>
            </a:r>
            <a:r>
              <a:rPr lang="en-US" sz="2200">
                <a:solidFill>
                  <a:srgbClr val="FFFFFF"/>
                </a:solidFill>
                <a:latin typeface="Univers"/>
                <a:ea typeface="Univers"/>
                <a:cs typeface="Univers"/>
                <a:sym typeface="Univers"/>
              </a:rPr>
              <a:t>, das auf Verbands- und Vereinsführung ausgerichtet ist, um Problemfelder anzugehen</a:t>
            </a:r>
          </a:p>
          <a:p>
            <a:pPr marL="474984" lvl="1" indent="-237492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Univers"/>
                <a:ea typeface="Univers"/>
                <a:cs typeface="Univers"/>
                <a:sym typeface="Univers"/>
              </a:rPr>
              <a:t>Unterstützung bei Themen wie Vereinsmanagement, 360°-Führung und Professionalisierung</a:t>
            </a:r>
          </a:p>
          <a:p>
            <a:pPr marL="474984" lvl="1" indent="-237492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Univers"/>
                <a:ea typeface="Univers"/>
                <a:cs typeface="Univers"/>
                <a:sym typeface="Univers"/>
              </a:rPr>
              <a:t>Ideal für </a:t>
            </a:r>
            <a:r>
              <a:rPr lang="en-US" sz="2200" b="1">
                <a:solidFill>
                  <a:srgbClr val="FFFFFF"/>
                </a:solidFill>
                <a:latin typeface="Univers Bold"/>
                <a:ea typeface="Univers Bold"/>
                <a:cs typeface="Univers Bold"/>
                <a:sym typeface="Univers Bold"/>
              </a:rPr>
              <a:t>Vorstandsmitglieder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37901" y="3632200"/>
            <a:ext cx="9932099" cy="2206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 b="1">
                <a:solidFill>
                  <a:srgbClr val="FFFFFF"/>
                </a:solidFill>
                <a:latin typeface="Univers Bold"/>
                <a:ea typeface="Univers Bold"/>
                <a:cs typeface="Univers Bold"/>
                <a:sym typeface="Univers Bold"/>
              </a:rPr>
              <a:t>VEREINSOCACH+: DIE INDIVIDUELLE BERATUNG FÜR VEREINE UND VERBÄNDE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37901" y="3159634"/>
            <a:ext cx="8368555" cy="385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52"/>
              </a:lnSpc>
            </a:pPr>
            <a:r>
              <a:rPr lang="en-US" sz="1800" b="1" spc="662">
                <a:solidFill>
                  <a:srgbClr val="FFFFFF"/>
                </a:solidFill>
                <a:latin typeface="Univers Bold"/>
                <a:ea typeface="Univers Bold"/>
                <a:cs typeface="Univers Bold"/>
                <a:sym typeface="Univers Bold"/>
              </a:rPr>
              <a:t>VERBANDS- UND VEREINSFÜHRUNG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2199" t="-24437" r="-168"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3" name="AutoShape 3"/>
          <p:cNvSpPr/>
          <p:nvPr/>
        </p:nvSpPr>
        <p:spPr>
          <a:xfrm>
            <a:off x="-113010" y="7417943"/>
            <a:ext cx="18401010" cy="2869057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de-CH"/>
          </a:p>
        </p:txBody>
      </p:sp>
      <p:sp>
        <p:nvSpPr>
          <p:cNvPr id="4" name="AutoShape 4"/>
          <p:cNvSpPr/>
          <p:nvPr/>
        </p:nvSpPr>
        <p:spPr>
          <a:xfrm>
            <a:off x="1037901" y="6279167"/>
            <a:ext cx="7995686" cy="4007833"/>
          </a:xfrm>
          <a:prstGeom prst="rect">
            <a:avLst/>
          </a:prstGeom>
          <a:solidFill>
            <a:srgbClr val="0088CB"/>
          </a:solidFill>
        </p:spPr>
        <p:txBody>
          <a:bodyPr/>
          <a:lstStyle/>
          <a:p>
            <a:endParaRPr lang="de-CH"/>
          </a:p>
        </p:txBody>
      </p:sp>
      <p:sp>
        <p:nvSpPr>
          <p:cNvPr id="5" name="Freeform 5"/>
          <p:cNvSpPr/>
          <p:nvPr/>
        </p:nvSpPr>
        <p:spPr>
          <a:xfrm>
            <a:off x="1545505" y="7527627"/>
            <a:ext cx="1510913" cy="1510913"/>
          </a:xfrm>
          <a:custGeom>
            <a:avLst/>
            <a:gdLst/>
            <a:ahLst/>
            <a:cxnLst/>
            <a:rect l="l" t="t" r="r" b="b"/>
            <a:pathLst>
              <a:path w="1510913" h="1510913">
                <a:moveTo>
                  <a:pt x="0" y="0"/>
                </a:moveTo>
                <a:lnTo>
                  <a:pt x="1510913" y="0"/>
                </a:lnTo>
                <a:lnTo>
                  <a:pt x="1510913" y="1510913"/>
                </a:lnTo>
                <a:lnTo>
                  <a:pt x="0" y="151091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6" name="Freeform 6"/>
          <p:cNvSpPr/>
          <p:nvPr/>
        </p:nvSpPr>
        <p:spPr>
          <a:xfrm>
            <a:off x="1825963" y="7797152"/>
            <a:ext cx="949997" cy="971864"/>
          </a:xfrm>
          <a:custGeom>
            <a:avLst/>
            <a:gdLst/>
            <a:ahLst/>
            <a:cxnLst/>
            <a:rect l="l" t="t" r="r" b="b"/>
            <a:pathLst>
              <a:path w="949997" h="971864">
                <a:moveTo>
                  <a:pt x="0" y="0"/>
                </a:moveTo>
                <a:lnTo>
                  <a:pt x="949997" y="0"/>
                </a:lnTo>
                <a:lnTo>
                  <a:pt x="949997" y="971863"/>
                </a:lnTo>
                <a:lnTo>
                  <a:pt x="0" y="97186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7" name="Freeform 7"/>
          <p:cNvSpPr/>
          <p:nvPr/>
        </p:nvSpPr>
        <p:spPr>
          <a:xfrm>
            <a:off x="14223667" y="6537387"/>
            <a:ext cx="3533140" cy="3533140"/>
          </a:xfrm>
          <a:custGeom>
            <a:avLst/>
            <a:gdLst/>
            <a:ahLst/>
            <a:cxnLst/>
            <a:rect l="l" t="t" r="r" b="b"/>
            <a:pathLst>
              <a:path w="3533140" h="3533140">
                <a:moveTo>
                  <a:pt x="0" y="0"/>
                </a:moveTo>
                <a:lnTo>
                  <a:pt x="3533140" y="0"/>
                </a:lnTo>
                <a:lnTo>
                  <a:pt x="3533140" y="3533140"/>
                </a:lnTo>
                <a:lnTo>
                  <a:pt x="0" y="353314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8" name="TextBox 8"/>
          <p:cNvSpPr txBox="1"/>
          <p:nvPr/>
        </p:nvSpPr>
        <p:spPr>
          <a:xfrm>
            <a:off x="3056418" y="6488810"/>
            <a:ext cx="5473404" cy="3544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4" lvl="1" indent="-237492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Univers"/>
                <a:ea typeface="Univers"/>
                <a:cs typeface="Univers"/>
                <a:sym typeface="Univers"/>
              </a:rPr>
              <a:t>Persönliche Weiterbildung –</a:t>
            </a:r>
            <a:r>
              <a:rPr lang="en-US" sz="2200" b="1">
                <a:solidFill>
                  <a:srgbClr val="FFFFFF"/>
                </a:solidFill>
                <a:latin typeface="Univers Bold"/>
                <a:ea typeface="Univers Bold"/>
                <a:cs typeface="Univers Bold"/>
                <a:sym typeface="Univers Bold"/>
              </a:rPr>
              <a:t> Tages- und Halbtageskurse</a:t>
            </a:r>
          </a:p>
          <a:p>
            <a:pPr marL="474984" lvl="1" indent="-237492" algn="l">
              <a:lnSpc>
                <a:spcPts val="3080"/>
              </a:lnSpc>
              <a:buFont typeface="Arial"/>
              <a:buChar char="•"/>
            </a:pPr>
            <a:r>
              <a:rPr lang="en-US" sz="2200" b="1">
                <a:solidFill>
                  <a:srgbClr val="FFFFFF"/>
                </a:solidFill>
                <a:latin typeface="Univers Bold"/>
                <a:ea typeface="Univers Bold"/>
                <a:cs typeface="Univers Bold"/>
                <a:sym typeface="Univers Bold"/>
              </a:rPr>
              <a:t>Themen: </a:t>
            </a:r>
            <a:r>
              <a:rPr lang="en-US" sz="2200">
                <a:solidFill>
                  <a:srgbClr val="FFFFFF"/>
                </a:solidFill>
                <a:latin typeface="Univers"/>
                <a:ea typeface="Univers"/>
                <a:cs typeface="Univers"/>
                <a:sym typeface="Univers"/>
              </a:rPr>
              <a:t>KI-Nutzung, Vereinsgeschichte bewahren, Handlettering, Social Media und Weiteres</a:t>
            </a:r>
          </a:p>
          <a:p>
            <a:pPr marL="474984" lvl="1" indent="-237492" algn="l">
              <a:lnSpc>
                <a:spcPts val="3080"/>
              </a:lnSpc>
              <a:buFont typeface="Arial"/>
              <a:buChar char="•"/>
            </a:pPr>
            <a:r>
              <a:rPr lang="en-US" sz="2200" b="1">
                <a:solidFill>
                  <a:srgbClr val="FFFFFF"/>
                </a:solidFill>
                <a:latin typeface="Univers Bold"/>
                <a:ea typeface="Univers Bold"/>
                <a:cs typeface="Univers Bold"/>
                <a:sym typeface="Univers Bold"/>
              </a:rPr>
              <a:t>I</a:t>
            </a:r>
            <a:r>
              <a:rPr lang="en-US" sz="2200">
                <a:solidFill>
                  <a:srgbClr val="FFFFFF"/>
                </a:solidFill>
                <a:latin typeface="Univers"/>
                <a:ea typeface="Univers"/>
                <a:cs typeface="Univers"/>
                <a:sym typeface="Univers"/>
              </a:rPr>
              <a:t>ndividuelle Vereins- und Verbands-Entwicklung: </a:t>
            </a:r>
            <a:r>
              <a:rPr lang="en-US" sz="2200" b="1">
                <a:solidFill>
                  <a:srgbClr val="FFFFFF"/>
                </a:solidFill>
                <a:latin typeface="Univers Bold"/>
                <a:ea typeface="Univers Bold"/>
                <a:cs typeface="Univers Bold"/>
                <a:sym typeface="Univers Bold"/>
              </a:rPr>
              <a:t>«on demand»-Kurse, -Coachings und -Workshops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3723723"/>
            <a:ext cx="10270863" cy="1511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 b="1">
                <a:solidFill>
                  <a:srgbClr val="FFFFFF"/>
                </a:solidFill>
                <a:latin typeface="Univers Bold"/>
                <a:ea typeface="Univers Bold"/>
                <a:cs typeface="Univers Bold"/>
                <a:sym typeface="Univers Bold"/>
              </a:rPr>
              <a:t>DIE VIELFÄLTIGE ZKS-WEITERBILDUNGSLANDSCHAFT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3251158"/>
            <a:ext cx="9787884" cy="385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52"/>
              </a:lnSpc>
            </a:pPr>
            <a:r>
              <a:rPr lang="en-US" sz="1800" b="1" spc="662">
                <a:solidFill>
                  <a:srgbClr val="FFFFFF"/>
                </a:solidFill>
                <a:latin typeface="Univers Bold"/>
                <a:ea typeface="Univers Bold"/>
                <a:cs typeface="Univers Bold"/>
                <a:sym typeface="Univers Bold"/>
              </a:rPr>
              <a:t>WEITERBILDUNG FÜR SPORTFUNKTIONÄR/-INNEN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13010" y="7417943"/>
            <a:ext cx="18401010" cy="2869057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de-CH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7417943"/>
          </a:xfrm>
          <a:custGeom>
            <a:avLst/>
            <a:gdLst/>
            <a:ahLst/>
            <a:cxnLst/>
            <a:rect l="l" t="t" r="r" b="b"/>
            <a:pathLst>
              <a:path w="18288000" h="7417943">
                <a:moveTo>
                  <a:pt x="0" y="0"/>
                </a:moveTo>
                <a:lnTo>
                  <a:pt x="18288000" y="0"/>
                </a:lnTo>
                <a:lnTo>
                  <a:pt x="18288000" y="7417943"/>
                </a:lnTo>
                <a:lnTo>
                  <a:pt x="0" y="74179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t="-31442" b="-4461"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4" name="AutoShape 4"/>
          <p:cNvSpPr/>
          <p:nvPr/>
        </p:nvSpPr>
        <p:spPr>
          <a:xfrm>
            <a:off x="1037901" y="6279167"/>
            <a:ext cx="7995686" cy="4007833"/>
          </a:xfrm>
          <a:prstGeom prst="rect">
            <a:avLst/>
          </a:prstGeom>
          <a:solidFill>
            <a:srgbClr val="0088CB"/>
          </a:solidFill>
        </p:spPr>
        <p:txBody>
          <a:bodyPr/>
          <a:lstStyle/>
          <a:p>
            <a:endParaRPr lang="de-CH"/>
          </a:p>
        </p:txBody>
      </p:sp>
      <p:sp>
        <p:nvSpPr>
          <p:cNvPr id="5" name="Freeform 5"/>
          <p:cNvSpPr/>
          <p:nvPr/>
        </p:nvSpPr>
        <p:spPr>
          <a:xfrm>
            <a:off x="1545505" y="7527627"/>
            <a:ext cx="1510913" cy="1510913"/>
          </a:xfrm>
          <a:custGeom>
            <a:avLst/>
            <a:gdLst/>
            <a:ahLst/>
            <a:cxnLst/>
            <a:rect l="l" t="t" r="r" b="b"/>
            <a:pathLst>
              <a:path w="1510913" h="1510913">
                <a:moveTo>
                  <a:pt x="0" y="0"/>
                </a:moveTo>
                <a:lnTo>
                  <a:pt x="1510913" y="0"/>
                </a:lnTo>
                <a:lnTo>
                  <a:pt x="1510913" y="1510913"/>
                </a:lnTo>
                <a:lnTo>
                  <a:pt x="0" y="151091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6" name="Freeform 6"/>
          <p:cNvSpPr/>
          <p:nvPr/>
        </p:nvSpPr>
        <p:spPr>
          <a:xfrm>
            <a:off x="1785474" y="7748206"/>
            <a:ext cx="1030976" cy="1069755"/>
          </a:xfrm>
          <a:custGeom>
            <a:avLst/>
            <a:gdLst/>
            <a:ahLst/>
            <a:cxnLst/>
            <a:rect l="l" t="t" r="r" b="b"/>
            <a:pathLst>
              <a:path w="1030976" h="1069755">
                <a:moveTo>
                  <a:pt x="0" y="0"/>
                </a:moveTo>
                <a:lnTo>
                  <a:pt x="1030976" y="0"/>
                </a:lnTo>
                <a:lnTo>
                  <a:pt x="1030976" y="1069755"/>
                </a:lnTo>
                <a:lnTo>
                  <a:pt x="0" y="10697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7" name="Freeform 7"/>
          <p:cNvSpPr/>
          <p:nvPr/>
        </p:nvSpPr>
        <p:spPr>
          <a:xfrm>
            <a:off x="14203275" y="6537387"/>
            <a:ext cx="3473449" cy="3473449"/>
          </a:xfrm>
          <a:custGeom>
            <a:avLst/>
            <a:gdLst/>
            <a:ahLst/>
            <a:cxnLst/>
            <a:rect l="l" t="t" r="r" b="b"/>
            <a:pathLst>
              <a:path w="3473449" h="3473449">
                <a:moveTo>
                  <a:pt x="0" y="0"/>
                </a:moveTo>
                <a:lnTo>
                  <a:pt x="3473449" y="0"/>
                </a:lnTo>
                <a:lnTo>
                  <a:pt x="3473449" y="3473450"/>
                </a:lnTo>
                <a:lnTo>
                  <a:pt x="0" y="347345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8" name="TextBox 8"/>
          <p:cNvSpPr txBox="1"/>
          <p:nvPr/>
        </p:nvSpPr>
        <p:spPr>
          <a:xfrm>
            <a:off x="3056418" y="6451662"/>
            <a:ext cx="5571001" cy="3559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5" lvl="1" indent="-215903" algn="l">
              <a:lnSpc>
                <a:spcPts val="2800"/>
              </a:lnSpc>
              <a:buFont typeface="Arial"/>
              <a:buChar char="•"/>
            </a:pPr>
            <a:r>
              <a:rPr lang="en-US" sz="2000" b="1">
                <a:solidFill>
                  <a:srgbClr val="FFFFFF"/>
                </a:solidFill>
                <a:latin typeface="Univers Bold"/>
                <a:ea typeface="Univers Bold"/>
                <a:cs typeface="Univers Bold"/>
                <a:sym typeface="Univers Bold"/>
              </a:rPr>
              <a:t>Digitales Lernmodul</a:t>
            </a:r>
            <a:r>
              <a:rPr lang="en-US" sz="2000">
                <a:solidFill>
                  <a:srgbClr val="FFFFFF"/>
                </a:solidFill>
                <a:latin typeface="Univers"/>
                <a:ea typeface="Univers"/>
                <a:cs typeface="Univers"/>
                <a:sym typeface="Univers"/>
              </a:rPr>
              <a:t> mit Videos, Fallbeispielen und Animationen</a:t>
            </a:r>
          </a:p>
          <a:p>
            <a:pPr marL="431805" lvl="1" indent="-215903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Univers"/>
                <a:ea typeface="Univers"/>
                <a:cs typeface="Univers"/>
                <a:sym typeface="Univers"/>
              </a:rPr>
              <a:t>Für Vereinsmitglieder, Funktionärinnen und Ehrenamtliche</a:t>
            </a:r>
          </a:p>
          <a:p>
            <a:pPr marL="431805" lvl="1" indent="-215903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Univers"/>
                <a:ea typeface="Univers"/>
                <a:cs typeface="Univers"/>
                <a:sym typeface="Univers"/>
              </a:rPr>
              <a:t>Schafft </a:t>
            </a:r>
            <a:r>
              <a:rPr lang="en-US" sz="2000" b="1">
                <a:solidFill>
                  <a:srgbClr val="FFFFFF"/>
                </a:solidFill>
                <a:latin typeface="Univers Bold"/>
                <a:ea typeface="Univers Bold"/>
                <a:cs typeface="Univers Bold"/>
                <a:sym typeface="Univers Bold"/>
              </a:rPr>
              <a:t>Übersicht </a:t>
            </a:r>
            <a:r>
              <a:rPr lang="en-US" sz="2000">
                <a:solidFill>
                  <a:srgbClr val="FFFFFF"/>
                </a:solidFill>
                <a:latin typeface="Univers"/>
                <a:ea typeface="Univers"/>
                <a:cs typeface="Univers"/>
                <a:sym typeface="Univers"/>
              </a:rPr>
              <a:t>über finanzielle Unterstützungsmöglichkeiten, Aus- und Weiterbildung und die Förderung des Ehrenamts</a:t>
            </a:r>
          </a:p>
          <a:p>
            <a:pPr marL="431805" lvl="1" indent="-215903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Univers"/>
                <a:ea typeface="Univers"/>
                <a:cs typeface="Univers"/>
                <a:sym typeface="Univers"/>
              </a:rPr>
              <a:t>Zugriff </a:t>
            </a:r>
            <a:r>
              <a:rPr lang="en-US" sz="2000" b="1">
                <a:solidFill>
                  <a:srgbClr val="FFFFFF"/>
                </a:solidFill>
                <a:latin typeface="Univers Bold"/>
                <a:ea typeface="Univers Bold"/>
                <a:cs typeface="Univers Bold"/>
                <a:sym typeface="Univers Bold"/>
              </a:rPr>
              <a:t>per kostenloses Login</a:t>
            </a:r>
            <a:r>
              <a:rPr lang="en-US" sz="2000">
                <a:solidFill>
                  <a:srgbClr val="FFFFFF"/>
                </a:solidFill>
                <a:latin typeface="Univers"/>
                <a:ea typeface="Univers"/>
                <a:cs typeface="Univers"/>
                <a:sym typeface="Univers"/>
              </a:rPr>
              <a:t> auf Swiss Olympic Academy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3723723"/>
            <a:ext cx="15703762" cy="1511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 b="1">
                <a:solidFill>
                  <a:srgbClr val="FFFFFF"/>
                </a:solidFill>
                <a:latin typeface="Univers Bold"/>
                <a:ea typeface="Univers Bold"/>
                <a:cs typeface="Univers Bold"/>
                <a:sym typeface="Univers Bold"/>
              </a:rPr>
              <a:t>E-LEARNING-ANGEBOT«SPORTSYSTEM KANTON ZÜRICH KENNEN UND NUTZEN»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3251158"/>
            <a:ext cx="11007847" cy="385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52"/>
              </a:lnSpc>
            </a:pPr>
            <a:r>
              <a:rPr lang="en-US" sz="1800" b="1" spc="662">
                <a:solidFill>
                  <a:srgbClr val="FFFFFF"/>
                </a:solidFill>
                <a:latin typeface="Univers Bold"/>
                <a:ea typeface="Univers Bold"/>
                <a:cs typeface="Univers Bold"/>
                <a:sym typeface="Univers Bold"/>
              </a:rPr>
              <a:t>ÜBERSICHT ÜBER ANGEBOTE UND FÖRDERMÖGLICHKEITEN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891185"/>
            <a:ext cx="18288000" cy="5395815"/>
            <a:chOff x="0" y="0"/>
            <a:chExt cx="4492874" cy="13256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2874" cy="1325608"/>
            </a:xfrm>
            <a:custGeom>
              <a:avLst/>
              <a:gdLst/>
              <a:ahLst/>
              <a:cxnLst/>
              <a:rect l="l" t="t" r="r" b="b"/>
              <a:pathLst>
                <a:path w="4492874" h="1325608">
                  <a:moveTo>
                    <a:pt x="0" y="0"/>
                  </a:moveTo>
                  <a:lnTo>
                    <a:pt x="4492874" y="0"/>
                  </a:lnTo>
                  <a:lnTo>
                    <a:pt x="4492874" y="1325608"/>
                  </a:lnTo>
                  <a:lnTo>
                    <a:pt x="0" y="13256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de-C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492874" cy="13446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98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483482" y="6137202"/>
            <a:ext cx="4052760" cy="1162252"/>
          </a:xfrm>
          <a:custGeom>
            <a:avLst/>
            <a:gdLst/>
            <a:ahLst/>
            <a:cxnLst/>
            <a:rect l="l" t="t" r="r" b="b"/>
            <a:pathLst>
              <a:path w="4052760" h="1162252">
                <a:moveTo>
                  <a:pt x="0" y="0"/>
                </a:moveTo>
                <a:lnTo>
                  <a:pt x="4052760" y="0"/>
                </a:lnTo>
                <a:lnTo>
                  <a:pt x="4052760" y="1162252"/>
                </a:lnTo>
                <a:lnTo>
                  <a:pt x="0" y="116225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6" name="Freeform 6"/>
          <p:cNvSpPr/>
          <p:nvPr/>
        </p:nvSpPr>
        <p:spPr>
          <a:xfrm>
            <a:off x="6607766" y="8035681"/>
            <a:ext cx="5072468" cy="1307663"/>
          </a:xfrm>
          <a:custGeom>
            <a:avLst/>
            <a:gdLst/>
            <a:ahLst/>
            <a:cxnLst/>
            <a:rect l="l" t="t" r="r" b="b"/>
            <a:pathLst>
              <a:path w="5072468" h="1307663">
                <a:moveTo>
                  <a:pt x="0" y="0"/>
                </a:moveTo>
                <a:lnTo>
                  <a:pt x="5072468" y="0"/>
                </a:lnTo>
                <a:lnTo>
                  <a:pt x="5072468" y="1307663"/>
                </a:lnTo>
                <a:lnTo>
                  <a:pt x="0" y="13076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7" name="Freeform 7"/>
          <p:cNvSpPr/>
          <p:nvPr/>
        </p:nvSpPr>
        <p:spPr>
          <a:xfrm>
            <a:off x="0" y="-6320"/>
            <a:ext cx="18288000" cy="4897505"/>
          </a:xfrm>
          <a:custGeom>
            <a:avLst/>
            <a:gdLst/>
            <a:ahLst/>
            <a:cxnLst/>
            <a:rect l="l" t="t" r="r" b="b"/>
            <a:pathLst>
              <a:path w="18288000" h="4897505">
                <a:moveTo>
                  <a:pt x="0" y="0"/>
                </a:moveTo>
                <a:lnTo>
                  <a:pt x="18288000" y="0"/>
                </a:lnTo>
                <a:lnTo>
                  <a:pt x="18288000" y="4897505"/>
                </a:lnTo>
                <a:lnTo>
                  <a:pt x="0" y="489750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alphaModFix amt="5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181" t="-1750" b="-150441"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8" name="Freeform 8"/>
          <p:cNvSpPr/>
          <p:nvPr/>
        </p:nvSpPr>
        <p:spPr>
          <a:xfrm>
            <a:off x="12483482" y="8248550"/>
            <a:ext cx="4196747" cy="881925"/>
          </a:xfrm>
          <a:custGeom>
            <a:avLst/>
            <a:gdLst/>
            <a:ahLst/>
            <a:cxnLst/>
            <a:rect l="l" t="t" r="r" b="b"/>
            <a:pathLst>
              <a:path w="4196747" h="881925">
                <a:moveTo>
                  <a:pt x="0" y="0"/>
                </a:moveTo>
                <a:lnTo>
                  <a:pt x="4196747" y="0"/>
                </a:lnTo>
                <a:lnTo>
                  <a:pt x="4196747" y="881925"/>
                </a:lnTo>
                <a:lnTo>
                  <a:pt x="0" y="8819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10" name="TextBox 10"/>
          <p:cNvSpPr txBox="1"/>
          <p:nvPr/>
        </p:nvSpPr>
        <p:spPr>
          <a:xfrm>
            <a:off x="1028700" y="1018046"/>
            <a:ext cx="16230600" cy="2295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 b="1">
                <a:solidFill>
                  <a:srgbClr val="FFFFFF"/>
                </a:solidFill>
                <a:latin typeface="Univers Bold"/>
                <a:ea typeface="Univers Bold"/>
                <a:cs typeface="Univers Bold"/>
                <a:sym typeface="Univers Bold"/>
              </a:rPr>
              <a:t>Die Partner des </a:t>
            </a:r>
            <a:r>
              <a:rPr lang="en-US" sz="12000" b="1">
                <a:solidFill>
                  <a:srgbClr val="0088CB"/>
                </a:solidFill>
                <a:latin typeface="Univers Bold"/>
                <a:ea typeface="Univers Bold"/>
                <a:cs typeface="Univers Bold"/>
                <a:sym typeface="Univers Bold"/>
              </a:rPr>
              <a:t>ZKS</a:t>
            </a:r>
          </a:p>
        </p:txBody>
      </p:sp>
      <p:sp>
        <p:nvSpPr>
          <p:cNvPr id="11" name="Freeform 11"/>
          <p:cNvSpPr/>
          <p:nvPr/>
        </p:nvSpPr>
        <p:spPr>
          <a:xfrm>
            <a:off x="888309" y="5813397"/>
            <a:ext cx="5442316" cy="1486057"/>
          </a:xfrm>
          <a:custGeom>
            <a:avLst/>
            <a:gdLst/>
            <a:ahLst/>
            <a:cxnLst/>
            <a:rect l="l" t="t" r="r" b="b"/>
            <a:pathLst>
              <a:path w="5442316" h="1486057">
                <a:moveTo>
                  <a:pt x="0" y="0"/>
                </a:moveTo>
                <a:lnTo>
                  <a:pt x="5442316" y="0"/>
                </a:lnTo>
                <a:lnTo>
                  <a:pt x="5442316" y="1486057"/>
                </a:lnTo>
                <a:lnTo>
                  <a:pt x="0" y="14860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pic>
        <p:nvPicPr>
          <p:cNvPr id="14" name="Grafik 13" descr="Ein Bild, das Schrift, Grafiken, Grafikdesign, Text enthält.&#10;&#10;KI-generierte Inhalte können fehlerhaft sein.">
            <a:extLst>
              <a:ext uri="{FF2B5EF4-FFF2-40B4-BE49-F238E27FC236}">
                <a16:creationId xmlns:a16="http://schemas.microsoft.com/office/drawing/2014/main" id="{F6146DE7-A555-24FE-9D1C-9DE480265B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990" y="6137202"/>
            <a:ext cx="4584019" cy="801719"/>
          </a:xfrm>
          <a:prstGeom prst="rect">
            <a:avLst/>
          </a:prstGeom>
        </p:spPr>
      </p:pic>
      <p:pic>
        <p:nvPicPr>
          <p:cNvPr id="16" name="Grafik 15" descr="Ein Bild, das Text, Schrift, Logo, Grafiken enthält.&#10;&#10;KI-generierte Inhalte können fehlerhaft sein.">
            <a:extLst>
              <a:ext uri="{FF2B5EF4-FFF2-40B4-BE49-F238E27FC236}">
                <a16:creationId xmlns:a16="http://schemas.microsoft.com/office/drawing/2014/main" id="{1B9873EF-C6D6-0AE0-4FDE-D9531CA4FD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8113571"/>
            <a:ext cx="2819400" cy="10169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el 2"/>
          <p:cNvSpPr>
            <a:spLocks noGrp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de-CH" altLang="de-DE" b="1" dirty="0">
                <a:ea typeface="ＭＳ Ｐゴシック" panose="020B0600070205080204" pitchFamily="34" charset="-128"/>
              </a:rPr>
              <a:t>Tischtennisverband</a:t>
            </a:r>
            <a:endParaRPr lang="de-DE" altLang="de-DE" b="1" dirty="0">
              <a:ea typeface="ＭＳ Ｐゴシック" panose="020B0600070205080204" pitchFamily="34" charset="-128"/>
            </a:endParaRPr>
          </a:p>
        </p:txBody>
      </p:sp>
      <p:sp>
        <p:nvSpPr>
          <p:cNvPr id="8196" name="Foliennummernplatzhalter 3"/>
          <p:cNvSpPr>
            <a:spLocks noGrp="1"/>
          </p:cNvSpPr>
          <p:nvPr>
            <p:ph type="sldNum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1314396" indent="-504806">
              <a:spcBef>
                <a:spcPct val="20000"/>
              </a:spcBef>
              <a:buFont typeface="Arial" panose="020B0604020202020204" pitchFamily="34" charset="0"/>
              <a:buChar char="&gt;"/>
              <a:defRPr sz="280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2025571" indent="-403211">
              <a:spcBef>
                <a:spcPct val="20000"/>
              </a:spcBef>
              <a:buFont typeface="Arial" panose="020B0604020202020204" pitchFamily="34" charset="0"/>
              <a:buChar char="&gt;"/>
              <a:defRPr sz="280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2835162" indent="-403211">
              <a:spcBef>
                <a:spcPct val="20000"/>
              </a:spcBef>
              <a:buFont typeface="Arial" panose="020B0604020202020204" pitchFamily="34" charset="0"/>
              <a:buChar char="&gt;"/>
              <a:defRPr sz="280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3644755" indent="-403211">
              <a:spcBef>
                <a:spcPct val="20000"/>
              </a:spcBef>
              <a:buFont typeface="Arial" panose="020B0604020202020204" pitchFamily="34" charset="0"/>
              <a:buChar char="&gt;"/>
              <a:defRPr sz="280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59119" indent="-403211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&gt;"/>
              <a:defRPr sz="280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5473483" indent="-403211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&gt;"/>
              <a:defRPr sz="280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6387844" indent="-403211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&gt;"/>
              <a:defRPr sz="280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7302211" indent="-403211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&gt;"/>
              <a:defRPr sz="280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786D449-0D19-42E2-92A5-C84B46A90A35}" type="slidenum">
              <a:rPr lang="de-DE" altLang="de-DE" sz="160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de-DE" altLang="de-DE" sz="1600" dirty="0"/>
          </a:p>
        </p:txBody>
      </p:sp>
      <p:graphicFrame>
        <p:nvGraphicFramePr>
          <p:cNvPr id="50" name="Object 130"/>
          <p:cNvGraphicFramePr>
            <a:graphicFrameLocks noChangeAspect="1"/>
          </p:cNvGraphicFramePr>
          <p:nvPr/>
        </p:nvGraphicFramePr>
        <p:xfrm>
          <a:off x="885826" y="2277428"/>
          <a:ext cx="15679103" cy="6275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067754" imgH="3229009" progId="Excel.Sheet.8">
                  <p:embed/>
                </p:oleObj>
              </mc:Choice>
              <mc:Fallback>
                <p:oleObj name="Worksheet" r:id="rId2" imgW="8067754" imgH="3229009" progId="Excel.Sheet.8">
                  <p:embed/>
                  <p:pic>
                    <p:nvPicPr>
                      <p:cNvPr id="50" name="Object 1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5826" y="2277428"/>
                        <a:ext cx="15679103" cy="62750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978293" y="9681048"/>
            <a:ext cx="764725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40" dirty="0">
                <a:solidFill>
                  <a:srgbClr val="0070C0"/>
                </a:solidFill>
              </a:rPr>
              <a:t>* Ab 2019 nicht mehr im Verbandsanteil ZKS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32" y="650561"/>
            <a:ext cx="3171200" cy="90943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F4101987D22DE4CB4332410ADE4E9EA" ma:contentTypeVersion="24" ma:contentTypeDescription="Ein neues Dokument erstellen." ma:contentTypeScope="" ma:versionID="6486396475484a984b54ca3c85b66399">
  <xsd:schema xmlns:xsd="http://www.w3.org/2001/XMLSchema" xmlns:xs="http://www.w3.org/2001/XMLSchema" xmlns:p="http://schemas.microsoft.com/office/2006/metadata/properties" xmlns:ns2="a9114dd1-ee42-4068-9856-f36044ad19d5" xmlns:ns3="a825bd53-9816-48b2-90bc-96b7e2e2a03f" targetNamespace="http://schemas.microsoft.com/office/2006/metadata/properties" ma:root="true" ma:fieldsID="cecc2e6d403c4c64a3e2338cffa3ee41" ns2:_="" ns3:_="">
    <xsd:import namespace="a9114dd1-ee42-4068-9856-f36044ad19d5"/>
    <xsd:import namespace="a825bd53-9816-48b2-90bc-96b7e2e2a03f"/>
    <xsd:element name="properties">
      <xsd:complexType>
        <xsd:sequence>
          <xsd:element name="documentManagement">
            <xsd:complexType>
              <xsd:all>
                <xsd:element ref="ns2:QMS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114dd1-ee42-4068-9856-f36044ad19d5" elementFormDefault="qualified">
    <xsd:import namespace="http://schemas.microsoft.com/office/2006/documentManagement/types"/>
    <xsd:import namespace="http://schemas.microsoft.com/office/infopath/2007/PartnerControls"/>
    <xsd:element name="QMS" ma:index="3" nillable="true" ma:displayName="QMS" ma:description="Dokument, welches in einem Prozess verlinkt ist" ma:format="Hyperlink" ma:internalName="QMS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12" nillable="true" ma:displayName="Location" ma:hidden="true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Bildmarkierungen" ma:readOnly="false" ma:fieldId="{5cf76f15-5ced-4ddc-b409-7134ff3c332f}" ma:taxonomyMulti="true" ma:sspId="8049e879-667b-4917-89ed-e52743c003f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hidden="true" ma:internalName="MediaServiceOCR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25bd53-9816-48b2-90bc-96b7e2e2a03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d5bf9a49-01d1-4f30-97a9-1c2c5491aa8c}" ma:internalName="TaxCatchAll" ma:readOnly="false" ma:showField="CatchAllData" ma:web="a825bd53-9816-48b2-90bc-96b7e2e2a03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Freigegeben für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Freigegeben für - Details" ma:hidden="true" ma:internalName="SharedWithDetail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Inhaltstyp"/>
        <xsd:element ref="dc:title" minOccurs="0" maxOccurs="1" ma:index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825bd53-9816-48b2-90bc-96b7e2e2a03f" xsi:nil="true"/>
    <lcf76f155ced4ddcb4097134ff3c332f xmlns="a9114dd1-ee42-4068-9856-f36044ad19d5">
      <Terms xmlns="http://schemas.microsoft.com/office/infopath/2007/PartnerControls"/>
    </lcf76f155ced4ddcb4097134ff3c332f>
    <QMS xmlns="a9114dd1-ee42-4068-9856-f36044ad19d5">
      <Url xsi:nil="true"/>
      <Description xsi:nil="true"/>
    </QMS>
  </documentManagement>
</p:properties>
</file>

<file path=customXml/itemProps1.xml><?xml version="1.0" encoding="utf-8"?>
<ds:datastoreItem xmlns:ds="http://schemas.openxmlformats.org/officeDocument/2006/customXml" ds:itemID="{1BA47F42-A056-4333-84CC-D4EAA2B82F7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49A0D8C-2E31-40C5-8213-780309F631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9114dd1-ee42-4068-9856-f36044ad19d5"/>
    <ds:schemaRef ds:uri="a825bd53-9816-48b2-90bc-96b7e2e2a0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5D5E4DF-B279-4BF4-AB30-D273F0962AF3}">
  <ds:schemaRefs>
    <ds:schemaRef ds:uri="http://schemas.microsoft.com/office/2006/metadata/properties"/>
    <ds:schemaRef ds:uri="http://schemas.microsoft.com/office/infopath/2007/PartnerControls"/>
    <ds:schemaRef ds:uri="a825bd53-9816-48b2-90bc-96b7e2e2a03f"/>
    <ds:schemaRef ds:uri="a9114dd1-ee42-4068-9856-f36044ad19d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311</Words>
  <Application>Microsoft Office PowerPoint</Application>
  <PresentationFormat>Benutzerdefiniert</PresentationFormat>
  <Paragraphs>62</Paragraphs>
  <Slides>11</Slides>
  <Notes>2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8" baseType="lpstr">
      <vt:lpstr>Arial</vt:lpstr>
      <vt:lpstr>Univers</vt:lpstr>
      <vt:lpstr>Calibri</vt:lpstr>
      <vt:lpstr>ＭＳ Ｐゴシック</vt:lpstr>
      <vt:lpstr>Univers Bold</vt:lpstr>
      <vt:lpstr>Office Theme</vt:lpstr>
      <vt:lpstr>Worksheet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Tischtennisverband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Präsentation Verbindungen Verbände</dc:title>
  <dc:creator>Nicola Ryser</dc:creator>
  <cp:lastModifiedBy>Paul Schönbächler</cp:lastModifiedBy>
  <cp:revision>6</cp:revision>
  <dcterms:created xsi:type="dcterms:W3CDTF">2006-08-16T00:00:00Z</dcterms:created>
  <dcterms:modified xsi:type="dcterms:W3CDTF">2026-06-21T21:07:09Z</dcterms:modified>
  <dc:identifier>DAF0b9fHiz0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0x0101007F4101987D22DE4CB4332410ADE4E9EA</vt:lpwstr>
  </property>
  <property fmtid="{D5CDD505-2E9C-101B-9397-08002B2CF9AE}" pid="3" name="MediaServiceImageTags">
    <vt:lpwstr/>
  </property>
</Properties>
</file>